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22" r:id="rId2"/>
    <p:sldId id="323" r:id="rId3"/>
    <p:sldId id="324" r:id="rId4"/>
    <p:sldId id="325" r:id="rId5"/>
    <p:sldId id="326" r:id="rId6"/>
    <p:sldId id="327" r:id="rId7"/>
    <p:sldId id="328" r:id="rId8"/>
    <p:sldId id="331" r:id="rId9"/>
    <p:sldId id="332" r:id="rId10"/>
    <p:sldId id="329" r:id="rId11"/>
    <p:sldId id="330" r:id="rId12"/>
  </p:sldIdLst>
  <p:sldSz cx="9144000" cy="6858000" type="screen4x3"/>
  <p:notesSz cx="6797675" cy="9874250"/>
  <p:defaultTextStyle>
    <a:defPPr>
      <a:defRPr lang="en-GB"/>
    </a:defPPr>
    <a:lvl1pPr algn="l" rtl="0" fontAlgn="base">
      <a:spcBef>
        <a:spcPct val="0"/>
      </a:spcBef>
      <a:spcAft>
        <a:spcPct val="0"/>
      </a:spcAft>
      <a:defRPr sz="2800" b="1" kern="1200">
        <a:solidFill>
          <a:schemeClr val="tx1"/>
        </a:solidFill>
        <a:latin typeface="Arial Unicode MS" pitchFamily="34" charset="-128"/>
        <a:ea typeface="+mn-ea"/>
        <a:cs typeface="Arial" charset="0"/>
      </a:defRPr>
    </a:lvl1pPr>
    <a:lvl2pPr marL="457200" algn="l" rtl="0" fontAlgn="base">
      <a:spcBef>
        <a:spcPct val="0"/>
      </a:spcBef>
      <a:spcAft>
        <a:spcPct val="0"/>
      </a:spcAft>
      <a:defRPr sz="2800" b="1" kern="1200">
        <a:solidFill>
          <a:schemeClr val="tx1"/>
        </a:solidFill>
        <a:latin typeface="Arial Unicode MS" pitchFamily="34" charset="-128"/>
        <a:ea typeface="+mn-ea"/>
        <a:cs typeface="Arial" charset="0"/>
      </a:defRPr>
    </a:lvl2pPr>
    <a:lvl3pPr marL="914400" algn="l" rtl="0" fontAlgn="base">
      <a:spcBef>
        <a:spcPct val="0"/>
      </a:spcBef>
      <a:spcAft>
        <a:spcPct val="0"/>
      </a:spcAft>
      <a:defRPr sz="2800" b="1" kern="1200">
        <a:solidFill>
          <a:schemeClr val="tx1"/>
        </a:solidFill>
        <a:latin typeface="Arial Unicode MS" pitchFamily="34" charset="-128"/>
        <a:ea typeface="+mn-ea"/>
        <a:cs typeface="Arial" charset="0"/>
      </a:defRPr>
    </a:lvl3pPr>
    <a:lvl4pPr marL="1371600" algn="l" rtl="0" fontAlgn="base">
      <a:spcBef>
        <a:spcPct val="0"/>
      </a:spcBef>
      <a:spcAft>
        <a:spcPct val="0"/>
      </a:spcAft>
      <a:defRPr sz="2800" b="1" kern="1200">
        <a:solidFill>
          <a:schemeClr val="tx1"/>
        </a:solidFill>
        <a:latin typeface="Arial Unicode MS" pitchFamily="34" charset="-128"/>
        <a:ea typeface="+mn-ea"/>
        <a:cs typeface="Arial" charset="0"/>
      </a:defRPr>
    </a:lvl4pPr>
    <a:lvl5pPr marL="1828800" algn="l" rtl="0" fontAlgn="base">
      <a:spcBef>
        <a:spcPct val="0"/>
      </a:spcBef>
      <a:spcAft>
        <a:spcPct val="0"/>
      </a:spcAft>
      <a:defRPr sz="2800" b="1" kern="1200">
        <a:solidFill>
          <a:schemeClr val="tx1"/>
        </a:solidFill>
        <a:latin typeface="Arial Unicode MS" pitchFamily="34" charset="-128"/>
        <a:ea typeface="+mn-ea"/>
        <a:cs typeface="Arial" charset="0"/>
      </a:defRPr>
    </a:lvl5pPr>
    <a:lvl6pPr marL="2286000" algn="l" defTabSz="914400" rtl="0" eaLnBrk="1" latinLnBrk="0" hangingPunct="1">
      <a:defRPr sz="2800" b="1" kern="1200">
        <a:solidFill>
          <a:schemeClr val="tx1"/>
        </a:solidFill>
        <a:latin typeface="Arial Unicode MS" pitchFamily="34" charset="-128"/>
        <a:ea typeface="+mn-ea"/>
        <a:cs typeface="Arial" charset="0"/>
      </a:defRPr>
    </a:lvl6pPr>
    <a:lvl7pPr marL="2743200" algn="l" defTabSz="914400" rtl="0" eaLnBrk="1" latinLnBrk="0" hangingPunct="1">
      <a:defRPr sz="2800" b="1" kern="1200">
        <a:solidFill>
          <a:schemeClr val="tx1"/>
        </a:solidFill>
        <a:latin typeface="Arial Unicode MS" pitchFamily="34" charset="-128"/>
        <a:ea typeface="+mn-ea"/>
        <a:cs typeface="Arial" charset="0"/>
      </a:defRPr>
    </a:lvl7pPr>
    <a:lvl8pPr marL="3200400" algn="l" defTabSz="914400" rtl="0" eaLnBrk="1" latinLnBrk="0" hangingPunct="1">
      <a:defRPr sz="2800" b="1" kern="1200">
        <a:solidFill>
          <a:schemeClr val="tx1"/>
        </a:solidFill>
        <a:latin typeface="Arial Unicode MS" pitchFamily="34" charset="-128"/>
        <a:ea typeface="+mn-ea"/>
        <a:cs typeface="Arial" charset="0"/>
      </a:defRPr>
    </a:lvl8pPr>
    <a:lvl9pPr marL="3657600" algn="l" defTabSz="914400" rtl="0" eaLnBrk="1" latinLnBrk="0" hangingPunct="1">
      <a:defRPr sz="2800" b="1" kern="1200">
        <a:solidFill>
          <a:schemeClr val="tx1"/>
        </a:solidFill>
        <a:latin typeface="Arial Unicode MS" pitchFamily="34" charset="-128"/>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C00FF"/>
    <a:srgbClr val="CC66FF"/>
    <a:srgbClr val="CC99FF"/>
    <a:srgbClr val="F2E5FF"/>
    <a:srgbClr val="F9F3FF"/>
    <a:srgbClr val="FBF7FF"/>
    <a:srgbClr val="EC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6" autoAdjust="0"/>
    <p:restoredTop sz="94268" autoAdjust="0"/>
  </p:normalViewPr>
  <p:slideViewPr>
    <p:cSldViewPr>
      <p:cViewPr varScale="1">
        <p:scale>
          <a:sx n="110" d="100"/>
          <a:sy n="110"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atin typeface="Times New Roman" pitchFamily="18" charset="0"/>
                <a:cs typeface="+mn-cs"/>
              </a:defRPr>
            </a:lvl1pPr>
          </a:lstStyle>
          <a:p>
            <a:pPr>
              <a:defRPr/>
            </a:pPr>
            <a:endParaRPr lang="en-GB" dirty="0"/>
          </a:p>
        </p:txBody>
      </p:sp>
      <p:sp>
        <p:nvSpPr>
          <p:cNvPr id="9219" name="Rectangle 3"/>
          <p:cNvSpPr>
            <a:spLocks noGrp="1" noChangeArrowheads="1"/>
          </p:cNvSpPr>
          <p:nvPr>
            <p:ph type="dt" sz="quarter" idx="1"/>
          </p:nvPr>
        </p:nvSpPr>
        <p:spPr bwMode="auto">
          <a:xfrm>
            <a:off x="3852017"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atin typeface="Times New Roman" pitchFamily="18" charset="0"/>
                <a:cs typeface="+mn-cs"/>
              </a:defRPr>
            </a:lvl1pPr>
          </a:lstStyle>
          <a:p>
            <a:pPr>
              <a:defRPr/>
            </a:pPr>
            <a:endParaRPr lang="en-GB" dirty="0"/>
          </a:p>
        </p:txBody>
      </p:sp>
      <p:sp>
        <p:nvSpPr>
          <p:cNvPr id="9220" name="Rectangle 4"/>
          <p:cNvSpPr>
            <a:spLocks noGrp="1" noChangeArrowheads="1"/>
          </p:cNvSpPr>
          <p:nvPr>
            <p:ph type="ftr" sz="quarter" idx="2"/>
          </p:nvPr>
        </p:nvSpPr>
        <p:spPr bwMode="auto">
          <a:xfrm>
            <a:off x="0" y="9380538"/>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atin typeface="Times New Roman" pitchFamily="18" charset="0"/>
                <a:cs typeface="+mn-cs"/>
              </a:defRPr>
            </a:lvl1pPr>
          </a:lstStyle>
          <a:p>
            <a:pPr>
              <a:defRPr/>
            </a:pPr>
            <a:endParaRPr lang="en-GB" dirty="0"/>
          </a:p>
        </p:txBody>
      </p:sp>
      <p:sp>
        <p:nvSpPr>
          <p:cNvPr id="9221" name="Rectangle 5"/>
          <p:cNvSpPr>
            <a:spLocks noGrp="1" noChangeArrowheads="1"/>
          </p:cNvSpPr>
          <p:nvPr>
            <p:ph type="sldNum" sz="quarter" idx="3"/>
          </p:nvPr>
        </p:nvSpPr>
        <p:spPr bwMode="auto">
          <a:xfrm>
            <a:off x="3852017" y="9380538"/>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atin typeface="Times New Roman" pitchFamily="18" charset="0"/>
                <a:cs typeface="+mn-cs"/>
              </a:defRPr>
            </a:lvl1pPr>
          </a:lstStyle>
          <a:p>
            <a:pPr>
              <a:defRPr/>
            </a:pPr>
            <a:fld id="{532469D3-72BC-4349-AE1F-1FF86280046A}" type="slidenum">
              <a:rPr lang="en-GB"/>
              <a:pPr>
                <a:defRPr/>
              </a:pPr>
              <a:t>‹#›</a:t>
            </a:fld>
            <a:endParaRPr lang="en-GB" dirty="0"/>
          </a:p>
        </p:txBody>
      </p:sp>
    </p:spTree>
    <p:extLst>
      <p:ext uri="{BB962C8B-B14F-4D97-AF65-F5344CB8AC3E}">
        <p14:creationId xmlns:p14="http://schemas.microsoft.com/office/powerpoint/2010/main" val="2572819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b="0">
                <a:cs typeface="+mn-cs"/>
              </a:defRPr>
            </a:lvl1pPr>
          </a:lstStyle>
          <a:p>
            <a:pPr>
              <a:defRPr/>
            </a:pPr>
            <a:endParaRPr lang="en-GB" dirty="0"/>
          </a:p>
        </p:txBody>
      </p:sp>
      <p:sp>
        <p:nvSpPr>
          <p:cNvPr id="23555" name="Rectangle 3"/>
          <p:cNvSpPr>
            <a:spLocks noGrp="1" noChangeArrowheads="1"/>
          </p:cNvSpPr>
          <p:nvPr>
            <p:ph type="dt" idx="1"/>
          </p:nvPr>
        </p:nvSpPr>
        <p:spPr bwMode="auto">
          <a:xfrm>
            <a:off x="3852017" y="0"/>
            <a:ext cx="2945659"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50000"/>
              </a:spcBef>
              <a:defRPr sz="1200" b="0">
                <a:cs typeface="+mn-cs"/>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28688" y="739775"/>
            <a:ext cx="4940300" cy="37052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60" y="4690270"/>
            <a:ext cx="4984962"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3558" name="Rectangle 6"/>
          <p:cNvSpPr>
            <a:spLocks noGrp="1" noChangeArrowheads="1"/>
          </p:cNvSpPr>
          <p:nvPr>
            <p:ph type="ftr" sz="quarter" idx="4"/>
          </p:nvPr>
        </p:nvSpPr>
        <p:spPr bwMode="auto">
          <a:xfrm>
            <a:off x="0" y="9380538"/>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50000"/>
              </a:spcBef>
              <a:defRPr sz="1200" b="0">
                <a:cs typeface="+mn-cs"/>
              </a:defRPr>
            </a:lvl1pPr>
          </a:lstStyle>
          <a:p>
            <a:pPr>
              <a:defRPr/>
            </a:pPr>
            <a:endParaRPr lang="en-GB" dirty="0"/>
          </a:p>
        </p:txBody>
      </p:sp>
      <p:sp>
        <p:nvSpPr>
          <p:cNvPr id="23559" name="Rectangle 7"/>
          <p:cNvSpPr>
            <a:spLocks noGrp="1" noChangeArrowheads="1"/>
          </p:cNvSpPr>
          <p:nvPr>
            <p:ph type="sldNum" sz="quarter" idx="5"/>
          </p:nvPr>
        </p:nvSpPr>
        <p:spPr bwMode="auto">
          <a:xfrm>
            <a:off x="3852017" y="9380538"/>
            <a:ext cx="2945659"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50000"/>
              </a:spcBef>
              <a:defRPr sz="1200" b="0">
                <a:cs typeface="+mn-cs"/>
              </a:defRPr>
            </a:lvl1pPr>
          </a:lstStyle>
          <a:p>
            <a:pPr>
              <a:defRPr/>
            </a:pPr>
            <a:fld id="{D58EDEE4-F164-411C-BE8B-36F646FEC85B}" type="slidenum">
              <a:rPr lang="en-GB"/>
              <a:pPr>
                <a:defRPr/>
              </a:pPr>
              <a:t>‹#›</a:t>
            </a:fld>
            <a:endParaRPr lang="en-GB" dirty="0"/>
          </a:p>
        </p:txBody>
      </p:sp>
    </p:spTree>
    <p:extLst>
      <p:ext uri="{BB962C8B-B14F-4D97-AF65-F5344CB8AC3E}">
        <p14:creationId xmlns:p14="http://schemas.microsoft.com/office/powerpoint/2010/main" val="1802728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5EEC6308-85EB-41E9-A336-C36E251AA435}"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827088" y="1628775"/>
            <a:ext cx="3673475" cy="3671888"/>
          </a:xfrm>
        </p:spPr>
        <p:txBody>
          <a:bodyPr/>
          <a:lstStyle>
            <a:lvl1pPr>
              <a:defRPr/>
            </a:lvl1pPr>
          </a:lstStyle>
          <a:p>
            <a:pPr lvl="0"/>
            <a:r>
              <a:rPr lang="en-US" smtClean="0"/>
              <a:t>Click to edit Master text styles</a:t>
            </a:r>
          </a:p>
        </p:txBody>
      </p:sp>
      <p:sp>
        <p:nvSpPr>
          <p:cNvPr id="6" name="Content Placeholder 4"/>
          <p:cNvSpPr>
            <a:spLocks noGrp="1"/>
          </p:cNvSpPr>
          <p:nvPr>
            <p:ph sz="quarter" idx="12"/>
          </p:nvPr>
        </p:nvSpPr>
        <p:spPr>
          <a:xfrm>
            <a:off x="4788024" y="1628800"/>
            <a:ext cx="3673475" cy="3671888"/>
          </a:xfrm>
        </p:spPr>
        <p:txBody>
          <a:bodyPr/>
          <a:lstStyle>
            <a:lvl1pPr>
              <a:defRPr/>
            </a:lvl1pPr>
          </a:lstStyle>
          <a:p>
            <a:pPr lvl="0"/>
            <a:r>
              <a:rPr lang="en-US" smtClean="0"/>
              <a:t>Click to edit Master text styles</a:t>
            </a:r>
          </a:p>
        </p:txBody>
      </p:sp>
      <p:sp>
        <p:nvSpPr>
          <p:cNvPr id="7" name="Rectangle 36"/>
          <p:cNvSpPr>
            <a:spLocks noGrp="1" noChangeArrowheads="1"/>
          </p:cNvSpPr>
          <p:nvPr>
            <p:ph type="sldNum" sz="quarter" idx="13"/>
          </p:nvPr>
        </p:nvSpPr>
        <p:spPr>
          <a:ln/>
        </p:spPr>
        <p:txBody>
          <a:bodyPr/>
          <a:lstStyle>
            <a:lvl1pPr>
              <a:defRPr/>
            </a:lvl1pPr>
          </a:lstStyle>
          <a:p>
            <a:pPr>
              <a:defRPr/>
            </a:pPr>
            <a:fld id="{AF9B16C7-D717-426F-B481-C8EA5FF99AC7}"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755650" y="1628775"/>
            <a:ext cx="3671888" cy="3600450"/>
          </a:xfrm>
        </p:spPr>
        <p:txBody>
          <a:bodyPr/>
          <a:lstStyle>
            <a:lvl1pPr>
              <a:defRPr/>
            </a:lvl1pPr>
          </a:lstStyle>
          <a:p>
            <a:pPr lvl="0"/>
            <a:r>
              <a:rPr lang="en-US" smtClean="0"/>
              <a:t>Click to edit Master text styles</a:t>
            </a:r>
          </a:p>
        </p:txBody>
      </p:sp>
      <p:sp>
        <p:nvSpPr>
          <p:cNvPr id="7" name="Picture Placeholder 6"/>
          <p:cNvSpPr>
            <a:spLocks noGrp="1"/>
          </p:cNvSpPr>
          <p:nvPr>
            <p:ph type="pic" sz="quarter" idx="12"/>
          </p:nvPr>
        </p:nvSpPr>
        <p:spPr>
          <a:xfrm>
            <a:off x="4716463" y="1628775"/>
            <a:ext cx="3671887" cy="3600425"/>
          </a:xfrm>
        </p:spPr>
        <p:txBody>
          <a:bodyPr/>
          <a:lstStyle/>
          <a:p>
            <a:pPr lvl="0"/>
            <a:endParaRPr lang="en-GB" noProof="0" dirty="0"/>
          </a:p>
        </p:txBody>
      </p:sp>
      <p:sp>
        <p:nvSpPr>
          <p:cNvPr id="6" name="Rectangle 36"/>
          <p:cNvSpPr>
            <a:spLocks noGrp="1" noChangeArrowheads="1"/>
          </p:cNvSpPr>
          <p:nvPr>
            <p:ph type="sldNum" sz="quarter" idx="13"/>
          </p:nvPr>
        </p:nvSpPr>
        <p:spPr>
          <a:ln/>
        </p:spPr>
        <p:txBody>
          <a:bodyPr/>
          <a:lstStyle>
            <a:lvl1pPr>
              <a:defRPr/>
            </a:lvl1pPr>
          </a:lstStyle>
          <a:p>
            <a:pPr>
              <a:defRPr/>
            </a:pPr>
            <a:fld id="{432C8E41-CF3C-4C82-AAF0-E700D9D7EB8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Picture Placeholder 4"/>
          <p:cNvSpPr>
            <a:spLocks noGrp="1"/>
          </p:cNvSpPr>
          <p:nvPr>
            <p:ph type="pic" sz="quarter" idx="11"/>
          </p:nvPr>
        </p:nvSpPr>
        <p:spPr>
          <a:xfrm>
            <a:off x="755650" y="1773238"/>
            <a:ext cx="3600450" cy="3240087"/>
          </a:xfrm>
        </p:spPr>
        <p:txBody>
          <a:bodyPr/>
          <a:lstStyle/>
          <a:p>
            <a:pPr lvl="0"/>
            <a:endParaRPr lang="en-GB" noProof="0" dirty="0"/>
          </a:p>
        </p:txBody>
      </p:sp>
      <p:sp>
        <p:nvSpPr>
          <p:cNvPr id="6" name="Picture Placeholder 4"/>
          <p:cNvSpPr>
            <a:spLocks noGrp="1"/>
          </p:cNvSpPr>
          <p:nvPr>
            <p:ph type="pic" sz="quarter" idx="12"/>
          </p:nvPr>
        </p:nvSpPr>
        <p:spPr>
          <a:xfrm>
            <a:off x="4788024" y="1772816"/>
            <a:ext cx="3600450" cy="3240087"/>
          </a:xfrm>
        </p:spPr>
        <p:txBody>
          <a:bodyPr/>
          <a:lstStyle/>
          <a:p>
            <a:pPr lvl="0"/>
            <a:endParaRPr lang="en-GB" noProof="0" dirty="0"/>
          </a:p>
        </p:txBody>
      </p:sp>
      <p:sp>
        <p:nvSpPr>
          <p:cNvPr id="7" name="Rectangle 36"/>
          <p:cNvSpPr>
            <a:spLocks noGrp="1" noChangeArrowheads="1"/>
          </p:cNvSpPr>
          <p:nvPr>
            <p:ph type="sldNum" sz="quarter" idx="13"/>
          </p:nvPr>
        </p:nvSpPr>
        <p:spPr>
          <a:ln/>
        </p:spPr>
        <p:txBody>
          <a:bodyPr/>
          <a:lstStyle>
            <a:lvl1pPr>
              <a:defRPr/>
            </a:lvl1pPr>
          </a:lstStyle>
          <a:p>
            <a:pPr>
              <a:defRPr/>
            </a:pPr>
            <a:fld id="{0CC52A42-CF7E-4946-8640-56D987BC7BC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1"/>
          </p:nvPr>
        </p:nvSpPr>
        <p:spPr>
          <a:xfrm>
            <a:off x="755650" y="1557338"/>
            <a:ext cx="7488238"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2"/>
          </p:nvPr>
        </p:nvSpPr>
        <p:spPr>
          <a:ln/>
        </p:spPr>
        <p:txBody>
          <a:bodyPr/>
          <a:lstStyle>
            <a:lvl1pPr>
              <a:defRPr/>
            </a:lvl1pPr>
          </a:lstStyle>
          <a:p>
            <a:pPr>
              <a:defRPr/>
            </a:pPr>
            <a:fld id="{0E75F1FB-F60B-4FFD-A49C-CAAFD748113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able Placeholder 4"/>
          <p:cNvSpPr>
            <a:spLocks noGrp="1"/>
          </p:cNvSpPr>
          <p:nvPr>
            <p:ph type="tbl" sz="quarter" idx="11"/>
          </p:nvPr>
        </p:nvSpPr>
        <p:spPr>
          <a:xfrm>
            <a:off x="900112" y="1773238"/>
            <a:ext cx="7560319" cy="3743325"/>
          </a:xfrm>
        </p:spPr>
        <p:txBody>
          <a:bodyPr/>
          <a:lstStyle/>
          <a:p>
            <a:pPr lvl="0"/>
            <a:endParaRPr lang="en-GB" noProof="0" dirty="0"/>
          </a:p>
        </p:txBody>
      </p:sp>
      <p:sp>
        <p:nvSpPr>
          <p:cNvPr id="4" name="Rectangle 36"/>
          <p:cNvSpPr>
            <a:spLocks noGrp="1" noChangeArrowheads="1"/>
          </p:cNvSpPr>
          <p:nvPr>
            <p:ph type="sldNum" sz="quarter" idx="12"/>
          </p:nvPr>
        </p:nvSpPr>
        <p:spPr>
          <a:ln/>
        </p:spPr>
        <p:txBody>
          <a:bodyPr/>
          <a:lstStyle>
            <a:lvl1pPr>
              <a:defRPr/>
            </a:lvl1pPr>
          </a:lstStyle>
          <a:p>
            <a:pPr>
              <a:defRPr/>
            </a:pPr>
            <a:fld id="{DAA47F12-8CF9-4EA2-AE2D-4259559447AE}"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SmartArt Placeholder 6"/>
          <p:cNvSpPr>
            <a:spLocks noGrp="1"/>
          </p:cNvSpPr>
          <p:nvPr>
            <p:ph type="dgm" sz="quarter" idx="11"/>
          </p:nvPr>
        </p:nvSpPr>
        <p:spPr>
          <a:xfrm>
            <a:off x="827088" y="1628775"/>
            <a:ext cx="7561262" cy="3600450"/>
          </a:xfrm>
        </p:spPr>
        <p:txBody>
          <a:bodyPr/>
          <a:lstStyle/>
          <a:p>
            <a:pPr lvl="0"/>
            <a:endParaRPr lang="en-GB" noProof="0" dirty="0"/>
          </a:p>
        </p:txBody>
      </p:sp>
      <p:sp>
        <p:nvSpPr>
          <p:cNvPr id="4" name="Rectangle 36"/>
          <p:cNvSpPr>
            <a:spLocks noGrp="1" noChangeArrowheads="1"/>
          </p:cNvSpPr>
          <p:nvPr>
            <p:ph type="sldNum" sz="quarter" idx="12"/>
          </p:nvPr>
        </p:nvSpPr>
        <p:spPr>
          <a:ln/>
        </p:spPr>
        <p:txBody>
          <a:bodyPr/>
          <a:lstStyle>
            <a:lvl1pPr>
              <a:defRPr/>
            </a:lvl1pPr>
          </a:lstStyle>
          <a:p>
            <a:pPr>
              <a:defRPr/>
            </a:pPr>
            <a:fld id="{D141E823-6963-468A-AF1A-672337025B91}"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1" name="Media Placeholder 10"/>
          <p:cNvSpPr>
            <a:spLocks noGrp="1"/>
          </p:cNvSpPr>
          <p:nvPr>
            <p:ph type="media" sz="quarter" idx="11"/>
          </p:nvPr>
        </p:nvSpPr>
        <p:spPr>
          <a:xfrm>
            <a:off x="827088" y="1628775"/>
            <a:ext cx="6985000" cy="3600450"/>
          </a:xfrm>
        </p:spPr>
        <p:txBody>
          <a:bodyPr/>
          <a:lstStyle/>
          <a:p>
            <a:pPr lvl="0"/>
            <a:endParaRPr lang="en-GB" noProof="0" dirty="0"/>
          </a:p>
        </p:txBody>
      </p:sp>
      <p:sp>
        <p:nvSpPr>
          <p:cNvPr id="4" name="Rectangle 36"/>
          <p:cNvSpPr>
            <a:spLocks noGrp="1" noChangeArrowheads="1"/>
          </p:cNvSpPr>
          <p:nvPr>
            <p:ph type="sldNum" sz="quarter" idx="12"/>
          </p:nvPr>
        </p:nvSpPr>
        <p:spPr>
          <a:ln/>
        </p:spPr>
        <p:txBody>
          <a:bodyPr/>
          <a:lstStyle>
            <a:lvl1pPr>
              <a:defRPr/>
            </a:lvl1pPr>
          </a:lstStyle>
          <a:p>
            <a:pPr>
              <a:defRPr/>
            </a:pPr>
            <a:fld id="{BC7BA261-E861-40E0-93B0-1466412A8AD5}"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lipArt Placeholder 5"/>
          <p:cNvSpPr>
            <a:spLocks noGrp="1"/>
          </p:cNvSpPr>
          <p:nvPr>
            <p:ph type="clipArt" sz="quarter" idx="11"/>
          </p:nvPr>
        </p:nvSpPr>
        <p:spPr>
          <a:xfrm>
            <a:off x="755650" y="1773238"/>
            <a:ext cx="7488238" cy="3600450"/>
          </a:xfrm>
        </p:spPr>
        <p:txBody>
          <a:bodyPr/>
          <a:lstStyle/>
          <a:p>
            <a:pPr lvl="0"/>
            <a:endParaRPr lang="en-GB" noProof="0" dirty="0"/>
          </a:p>
        </p:txBody>
      </p:sp>
      <p:sp>
        <p:nvSpPr>
          <p:cNvPr id="4" name="Rectangle 36"/>
          <p:cNvSpPr>
            <a:spLocks noGrp="1" noChangeArrowheads="1"/>
          </p:cNvSpPr>
          <p:nvPr>
            <p:ph type="sldNum" sz="quarter" idx="12"/>
          </p:nvPr>
        </p:nvSpPr>
        <p:spPr>
          <a:ln/>
        </p:spPr>
        <p:txBody>
          <a:bodyPr/>
          <a:lstStyle>
            <a:lvl1pPr>
              <a:defRPr/>
            </a:lvl1pPr>
          </a:lstStyle>
          <a:p>
            <a:pPr>
              <a:defRPr/>
            </a:pPr>
            <a:fld id="{7E05D9FE-337B-47BA-A583-7A47D87E1B08}"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F5FF"/>
            </a:gs>
            <a:gs pos="50000">
              <a:srgbClr val="ECD9FF"/>
            </a:gs>
            <a:gs pos="100000">
              <a:srgbClr val="FAF5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342900"/>
            <a:ext cx="7772400" cy="876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Master title style</a:t>
            </a:r>
          </a:p>
        </p:txBody>
      </p:sp>
      <p:sp>
        <p:nvSpPr>
          <p:cNvPr id="1027" name="Rectangle 3"/>
          <p:cNvSpPr>
            <a:spLocks noGrp="1" noChangeArrowheads="1"/>
          </p:cNvSpPr>
          <p:nvPr>
            <p:ph type="body" idx="1"/>
          </p:nvPr>
        </p:nvSpPr>
        <p:spPr bwMode="auto">
          <a:xfrm>
            <a:off x="609600" y="1600200"/>
            <a:ext cx="7772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8" name="Text Box 14"/>
          <p:cNvSpPr txBox="1">
            <a:spLocks noChangeArrowheads="1"/>
          </p:cNvSpPr>
          <p:nvPr/>
        </p:nvSpPr>
        <p:spPr bwMode="auto">
          <a:xfrm>
            <a:off x="609600" y="2209800"/>
            <a:ext cx="4724400" cy="304800"/>
          </a:xfrm>
          <a:prstGeom prst="rect">
            <a:avLst/>
          </a:prstGeom>
          <a:noFill/>
          <a:ln w="25400">
            <a:noFill/>
            <a:miter lim="800000"/>
            <a:headEnd/>
            <a:tailEnd/>
          </a:ln>
          <a:effectLst/>
        </p:spPr>
        <p:txBody>
          <a:bodyPr>
            <a:spAutoFit/>
          </a:bodyPr>
          <a:lstStyle/>
          <a:p>
            <a:pPr algn="ctr">
              <a:defRPr/>
            </a:pPr>
            <a:endParaRPr lang="en-US" sz="1400" dirty="0">
              <a:latin typeface="Times New Roman" pitchFamily="18" charset="0"/>
              <a:cs typeface="+mn-cs"/>
            </a:endParaRPr>
          </a:p>
        </p:txBody>
      </p:sp>
      <p:sp>
        <p:nvSpPr>
          <p:cNvPr id="1052" name="Freeform 28"/>
          <p:cNvSpPr>
            <a:spLocks/>
          </p:cNvSpPr>
          <p:nvPr/>
        </p:nvSpPr>
        <p:spPr bwMode="auto">
          <a:xfrm rot="5400000">
            <a:off x="4381500" y="1476375"/>
            <a:ext cx="152400" cy="8915400"/>
          </a:xfrm>
          <a:custGeom>
            <a:avLst/>
            <a:gdLst/>
            <a:ahLst/>
            <a:cxnLst>
              <a:cxn ang="0">
                <a:pos x="86" y="3201"/>
              </a:cxn>
              <a:cxn ang="0">
                <a:pos x="79" y="2730"/>
              </a:cxn>
              <a:cxn ang="0">
                <a:pos x="64" y="2109"/>
              </a:cxn>
              <a:cxn ang="0">
                <a:pos x="101" y="1765"/>
              </a:cxn>
              <a:cxn ang="0">
                <a:pos x="79" y="1137"/>
              </a:cxn>
              <a:cxn ang="0">
                <a:pos x="34" y="651"/>
              </a:cxn>
              <a:cxn ang="0">
                <a:pos x="19" y="284"/>
              </a:cxn>
              <a:cxn ang="0">
                <a:pos x="49" y="45"/>
              </a:cxn>
              <a:cxn ang="0">
                <a:pos x="123" y="15"/>
              </a:cxn>
              <a:cxn ang="0">
                <a:pos x="243" y="37"/>
              </a:cxn>
              <a:cxn ang="0">
                <a:pos x="355" y="15"/>
              </a:cxn>
              <a:cxn ang="0">
                <a:pos x="512" y="7"/>
              </a:cxn>
              <a:cxn ang="0">
                <a:pos x="707" y="60"/>
              </a:cxn>
              <a:cxn ang="0">
                <a:pos x="797" y="142"/>
              </a:cxn>
              <a:cxn ang="0">
                <a:pos x="789" y="321"/>
              </a:cxn>
              <a:cxn ang="0">
                <a:pos x="804" y="658"/>
              </a:cxn>
              <a:cxn ang="0">
                <a:pos x="849" y="1047"/>
              </a:cxn>
              <a:cxn ang="0">
                <a:pos x="834" y="1586"/>
              </a:cxn>
              <a:cxn ang="0">
                <a:pos x="812" y="2199"/>
              </a:cxn>
              <a:cxn ang="0">
                <a:pos x="879" y="2812"/>
              </a:cxn>
              <a:cxn ang="0">
                <a:pos x="834" y="3329"/>
              </a:cxn>
              <a:cxn ang="0">
                <a:pos x="842" y="3957"/>
              </a:cxn>
              <a:cxn ang="0">
                <a:pos x="797" y="4054"/>
              </a:cxn>
              <a:cxn ang="0">
                <a:pos x="625" y="4084"/>
              </a:cxn>
              <a:cxn ang="0">
                <a:pos x="430" y="4039"/>
              </a:cxn>
              <a:cxn ang="0">
                <a:pos x="251" y="4069"/>
              </a:cxn>
              <a:cxn ang="0">
                <a:pos x="123" y="4114"/>
              </a:cxn>
              <a:cxn ang="0">
                <a:pos x="19" y="4062"/>
              </a:cxn>
              <a:cxn ang="0">
                <a:pos x="11" y="3875"/>
              </a:cxn>
              <a:cxn ang="0">
                <a:pos x="64" y="3598"/>
              </a:cxn>
              <a:cxn ang="0">
                <a:pos x="86" y="320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rgbClr val="CC99FF">
              <a:alpha val="50000"/>
            </a:srgbClr>
          </a:solidFill>
          <a:ln w="9525" cap="flat" cmpd="sng">
            <a:noFill/>
            <a:prstDash val="solid"/>
            <a:round/>
            <a:headEnd type="none" w="med" len="med"/>
            <a:tailEnd type="none" w="med" len="med"/>
          </a:ln>
          <a:effectLst/>
        </p:spPr>
        <p:txBody>
          <a:bodyPr wrap="none" anchor="ctr"/>
          <a:lstStyle/>
          <a:p>
            <a:pPr>
              <a:spcBef>
                <a:spcPct val="20000"/>
              </a:spcBef>
              <a:defRPr/>
            </a:pPr>
            <a:endParaRPr lang="en-GB" dirty="0">
              <a:cs typeface="+mn-cs"/>
            </a:endParaRPr>
          </a:p>
        </p:txBody>
      </p:sp>
      <p:sp>
        <p:nvSpPr>
          <p:cNvPr id="1056" name="Text Box 32"/>
          <p:cNvSpPr txBox="1">
            <a:spLocks noChangeArrowheads="1"/>
          </p:cNvSpPr>
          <p:nvPr/>
        </p:nvSpPr>
        <p:spPr bwMode="auto">
          <a:xfrm>
            <a:off x="8686800" y="6172200"/>
            <a:ext cx="457200" cy="396875"/>
          </a:xfrm>
          <a:prstGeom prst="rect">
            <a:avLst/>
          </a:prstGeom>
          <a:noFill/>
          <a:ln w="9525">
            <a:noFill/>
            <a:miter lim="800000"/>
            <a:headEnd/>
            <a:tailEnd/>
          </a:ln>
          <a:effectLst/>
        </p:spPr>
        <p:txBody>
          <a:bodyPr>
            <a:spAutoFit/>
          </a:bodyPr>
          <a:lstStyle/>
          <a:p>
            <a:pPr>
              <a:spcBef>
                <a:spcPct val="50000"/>
              </a:spcBef>
              <a:defRPr/>
            </a:pPr>
            <a:endParaRPr lang="en-US" sz="2000" b="0" dirty="0">
              <a:cs typeface="+mn-cs"/>
            </a:endParaRPr>
          </a:p>
        </p:txBody>
      </p:sp>
      <p:sp>
        <p:nvSpPr>
          <p:cNvPr id="1060" name="Rectangle 36"/>
          <p:cNvSpPr>
            <a:spLocks noGrp="1" noChangeArrowheads="1"/>
          </p:cNvSpPr>
          <p:nvPr>
            <p:ph type="sldNum" sz="quarter" idx="4"/>
          </p:nvPr>
        </p:nvSpPr>
        <p:spPr bwMode="auto">
          <a:xfrm>
            <a:off x="4214813" y="62865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800">
                <a:cs typeface="+mn-cs"/>
              </a:defRPr>
            </a:lvl1pPr>
          </a:lstStyle>
          <a:p>
            <a:pPr>
              <a:defRPr/>
            </a:pPr>
            <a:fld id="{501FACD0-7EFB-414C-9826-5832968A9B47}" type="slidenum">
              <a:rPr lang="en-GB"/>
              <a:pPr>
                <a:defRPr/>
              </a:pPr>
              <a:t>‹#›</a:t>
            </a:fld>
            <a:endParaRPr lang="en-GB" dirty="0"/>
          </a:p>
        </p:txBody>
      </p:sp>
      <p:pic>
        <p:nvPicPr>
          <p:cNvPr id="1032" name="Picture 12" descr="bristol_uni.gif"/>
          <p:cNvPicPr>
            <a:picLocks noChangeAspect="1"/>
          </p:cNvPicPr>
          <p:nvPr userDrawn="1"/>
        </p:nvPicPr>
        <p:blipFill>
          <a:blip r:embed="rId11" cstate="print">
            <a:clrChange>
              <a:clrFrom>
                <a:srgbClr val="FFFFFF"/>
              </a:clrFrom>
              <a:clrTo>
                <a:srgbClr val="FFFFFF">
                  <a:alpha val="0"/>
                </a:srgbClr>
              </a:clrTo>
            </a:clrChange>
          </a:blip>
          <a:srcRect/>
          <a:stretch>
            <a:fillRect/>
          </a:stretch>
        </p:blipFill>
        <p:spPr bwMode="auto">
          <a:xfrm>
            <a:off x="7092950" y="6165850"/>
            <a:ext cx="1714500" cy="501650"/>
          </a:xfrm>
          <a:prstGeom prst="rect">
            <a:avLst/>
          </a:prstGeom>
          <a:noFill/>
          <a:ln w="9525">
            <a:noFill/>
            <a:miter lim="800000"/>
            <a:headEnd/>
            <a:tailEnd/>
          </a:ln>
        </p:spPr>
      </p:pic>
      <p:pic>
        <p:nvPicPr>
          <p:cNvPr id="1033" name="Picture 12" descr="nfrc_landscape_v1"/>
          <p:cNvPicPr>
            <a:picLocks noChangeAspect="1" noChangeArrowheads="1"/>
          </p:cNvPicPr>
          <p:nvPr userDrawn="1"/>
        </p:nvPicPr>
        <p:blipFill>
          <a:blip r:embed="rId12" cstate="print"/>
          <a:srcRect/>
          <a:stretch>
            <a:fillRect/>
          </a:stretch>
        </p:blipFill>
        <p:spPr bwMode="auto">
          <a:xfrm>
            <a:off x="250825" y="6026150"/>
            <a:ext cx="1225550" cy="831850"/>
          </a:xfrm>
          <a:prstGeom prst="rect">
            <a:avLst/>
          </a:prstGeom>
          <a:noFill/>
          <a:ln w="9525">
            <a:noFill/>
            <a:miter lim="800000"/>
            <a:headEnd/>
            <a:tailEnd/>
          </a:ln>
        </p:spPr>
      </p:pic>
      <p:pic>
        <p:nvPicPr>
          <p:cNvPr id="1034" name="Picture 11" descr="sps.jpg"/>
          <p:cNvPicPr>
            <a:picLocks noChangeAspect="1"/>
          </p:cNvPicPr>
          <p:nvPr userDrawn="1"/>
        </p:nvPicPr>
        <p:blipFill>
          <a:blip r:embed="rId13" cstate="print">
            <a:clrChange>
              <a:clrFrom>
                <a:srgbClr val="FFFFFF"/>
              </a:clrFrom>
              <a:clrTo>
                <a:srgbClr val="FFFFFF">
                  <a:alpha val="0"/>
                </a:srgbClr>
              </a:clrTo>
            </a:clrChange>
          </a:blip>
          <a:srcRect/>
          <a:stretch>
            <a:fillRect/>
          </a:stretch>
        </p:blipFill>
        <p:spPr bwMode="auto">
          <a:xfrm>
            <a:off x="1692275" y="6092825"/>
            <a:ext cx="1511300" cy="549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rgbClr val="9900CC"/>
          </a:solidFill>
          <a:latin typeface="+mj-lt"/>
          <a:ea typeface="+mj-ea"/>
          <a:cs typeface="+mj-cs"/>
        </a:defRPr>
      </a:lvl1pPr>
      <a:lvl2pPr algn="ctr" rtl="0" eaLnBrk="0" fontAlgn="base" hangingPunct="0">
        <a:spcBef>
          <a:spcPct val="0"/>
        </a:spcBef>
        <a:spcAft>
          <a:spcPct val="0"/>
        </a:spcAft>
        <a:defRPr sz="3200" b="1">
          <a:solidFill>
            <a:srgbClr val="9900CC"/>
          </a:solidFill>
          <a:latin typeface="Arial Unicode MS" pitchFamily="34" charset="-128"/>
        </a:defRPr>
      </a:lvl2pPr>
      <a:lvl3pPr algn="ctr" rtl="0" eaLnBrk="0" fontAlgn="base" hangingPunct="0">
        <a:spcBef>
          <a:spcPct val="0"/>
        </a:spcBef>
        <a:spcAft>
          <a:spcPct val="0"/>
        </a:spcAft>
        <a:defRPr sz="3200" b="1">
          <a:solidFill>
            <a:srgbClr val="9900CC"/>
          </a:solidFill>
          <a:latin typeface="Arial Unicode MS" pitchFamily="34" charset="-128"/>
        </a:defRPr>
      </a:lvl3pPr>
      <a:lvl4pPr algn="ctr" rtl="0" eaLnBrk="0" fontAlgn="base" hangingPunct="0">
        <a:spcBef>
          <a:spcPct val="0"/>
        </a:spcBef>
        <a:spcAft>
          <a:spcPct val="0"/>
        </a:spcAft>
        <a:defRPr sz="3200" b="1">
          <a:solidFill>
            <a:srgbClr val="9900CC"/>
          </a:solidFill>
          <a:latin typeface="Arial Unicode MS" pitchFamily="34" charset="-128"/>
        </a:defRPr>
      </a:lvl4pPr>
      <a:lvl5pPr algn="ctr" rtl="0" eaLnBrk="0" fontAlgn="base" hangingPunct="0">
        <a:spcBef>
          <a:spcPct val="0"/>
        </a:spcBef>
        <a:spcAft>
          <a:spcPct val="0"/>
        </a:spcAft>
        <a:defRPr sz="3200" b="1">
          <a:solidFill>
            <a:srgbClr val="9900CC"/>
          </a:solidFill>
          <a:latin typeface="Arial Unicode MS" pitchFamily="34" charset="-128"/>
        </a:defRPr>
      </a:lvl5pPr>
      <a:lvl6pPr marL="457200" algn="ctr" rtl="0" fontAlgn="base">
        <a:spcBef>
          <a:spcPct val="0"/>
        </a:spcBef>
        <a:spcAft>
          <a:spcPct val="0"/>
        </a:spcAft>
        <a:defRPr sz="3200" b="1">
          <a:solidFill>
            <a:srgbClr val="9900CC"/>
          </a:solidFill>
          <a:latin typeface="Arial Unicode MS" pitchFamily="34" charset="-128"/>
        </a:defRPr>
      </a:lvl6pPr>
      <a:lvl7pPr marL="914400" algn="ctr" rtl="0" fontAlgn="base">
        <a:spcBef>
          <a:spcPct val="0"/>
        </a:spcBef>
        <a:spcAft>
          <a:spcPct val="0"/>
        </a:spcAft>
        <a:defRPr sz="3200" b="1">
          <a:solidFill>
            <a:srgbClr val="9900CC"/>
          </a:solidFill>
          <a:latin typeface="Arial Unicode MS" pitchFamily="34" charset="-128"/>
        </a:defRPr>
      </a:lvl7pPr>
      <a:lvl8pPr marL="1371600" algn="ctr" rtl="0" fontAlgn="base">
        <a:spcBef>
          <a:spcPct val="0"/>
        </a:spcBef>
        <a:spcAft>
          <a:spcPct val="0"/>
        </a:spcAft>
        <a:defRPr sz="3200" b="1">
          <a:solidFill>
            <a:srgbClr val="9900CC"/>
          </a:solidFill>
          <a:latin typeface="Arial Unicode MS" pitchFamily="34" charset="-128"/>
        </a:defRPr>
      </a:lvl8pPr>
      <a:lvl9pPr marL="1828800" algn="ctr" rtl="0" fontAlgn="base">
        <a:spcBef>
          <a:spcPct val="0"/>
        </a:spcBef>
        <a:spcAft>
          <a:spcPct val="0"/>
        </a:spcAft>
        <a:defRPr sz="3200" b="1">
          <a:solidFill>
            <a:srgbClr val="9900CC"/>
          </a:solidFill>
          <a:latin typeface="Arial Unicode MS" pitchFamily="34" charset="-128"/>
        </a:defRPr>
      </a:lvl9pPr>
    </p:titleStyle>
    <p:bodyStyle>
      <a:lvl1pPr marL="374650" indent="-374650" algn="l" rtl="0" eaLnBrk="0" fontAlgn="base" hangingPunct="0">
        <a:spcBef>
          <a:spcPct val="20000"/>
        </a:spcBef>
        <a:spcAft>
          <a:spcPct val="0"/>
        </a:spcAft>
        <a:buChar char="•"/>
        <a:defRPr sz="2800" b="1">
          <a:solidFill>
            <a:schemeClr val="tx1"/>
          </a:solidFill>
          <a:latin typeface="+mn-lt"/>
          <a:ea typeface="+mn-ea"/>
          <a:cs typeface="+mn-cs"/>
        </a:defRPr>
      </a:lvl1pPr>
      <a:lvl2pPr marL="952500" indent="-387350" algn="l" rtl="0" eaLnBrk="0" fontAlgn="base" hangingPunct="0">
        <a:spcBef>
          <a:spcPct val="20000"/>
        </a:spcBef>
        <a:spcAft>
          <a:spcPct val="0"/>
        </a:spcAft>
        <a:buChar char="–"/>
        <a:defRPr sz="2400" b="1">
          <a:solidFill>
            <a:schemeClr val="tx1"/>
          </a:solidFill>
          <a:latin typeface="+mn-lt"/>
        </a:defRPr>
      </a:lvl2pPr>
      <a:lvl3pPr marL="2425700" indent="-228600" algn="l" rtl="0" eaLnBrk="0" fontAlgn="base" hangingPunct="0">
        <a:spcBef>
          <a:spcPct val="20000"/>
        </a:spcBef>
        <a:spcAft>
          <a:spcPct val="0"/>
        </a:spcAft>
        <a:buChar char="•"/>
        <a:defRPr sz="2400">
          <a:solidFill>
            <a:schemeClr val="tx1"/>
          </a:solidFill>
          <a:latin typeface="+mn-lt"/>
        </a:defRPr>
      </a:lvl3pPr>
      <a:lvl4pPr marL="2844800" indent="-228600" algn="l" rtl="0" eaLnBrk="0" fontAlgn="base" hangingPunct="0">
        <a:spcBef>
          <a:spcPct val="20000"/>
        </a:spcBef>
        <a:spcAft>
          <a:spcPct val="0"/>
        </a:spcAft>
        <a:buChar char="–"/>
        <a:defRPr sz="2000">
          <a:solidFill>
            <a:schemeClr val="tx1"/>
          </a:solidFill>
          <a:latin typeface="+mn-lt"/>
        </a:defRPr>
      </a:lvl4pPr>
      <a:lvl5pPr marL="3263900" indent="-228600" algn="l" rtl="0" eaLnBrk="0" fontAlgn="base" hangingPunct="0">
        <a:spcBef>
          <a:spcPct val="20000"/>
        </a:spcBef>
        <a:spcAft>
          <a:spcPct val="0"/>
        </a:spcAft>
        <a:buChar char="»"/>
        <a:defRPr sz="2000">
          <a:solidFill>
            <a:schemeClr val="tx1"/>
          </a:solidFill>
          <a:latin typeface="+mn-lt"/>
        </a:defRPr>
      </a:lvl5pPr>
      <a:lvl6pPr marL="3721100" indent="-228600" algn="l" rtl="0" fontAlgn="base">
        <a:spcBef>
          <a:spcPct val="20000"/>
        </a:spcBef>
        <a:spcAft>
          <a:spcPct val="0"/>
        </a:spcAft>
        <a:buChar char="»"/>
        <a:defRPr sz="2000">
          <a:solidFill>
            <a:schemeClr val="tx1"/>
          </a:solidFill>
          <a:latin typeface="+mn-lt"/>
        </a:defRPr>
      </a:lvl6pPr>
      <a:lvl7pPr marL="4178300" indent="-228600" algn="l" rtl="0" fontAlgn="base">
        <a:spcBef>
          <a:spcPct val="20000"/>
        </a:spcBef>
        <a:spcAft>
          <a:spcPct val="0"/>
        </a:spcAft>
        <a:buChar char="»"/>
        <a:defRPr sz="2000">
          <a:solidFill>
            <a:schemeClr val="tx1"/>
          </a:solidFill>
          <a:latin typeface="+mn-lt"/>
        </a:defRPr>
      </a:lvl7pPr>
      <a:lvl8pPr marL="4635500" indent="-228600" algn="l" rtl="0" fontAlgn="base">
        <a:spcBef>
          <a:spcPct val="20000"/>
        </a:spcBef>
        <a:spcAft>
          <a:spcPct val="0"/>
        </a:spcAft>
        <a:buChar char="»"/>
        <a:defRPr sz="2000">
          <a:solidFill>
            <a:schemeClr val="tx1"/>
          </a:solidFill>
          <a:latin typeface="+mn-lt"/>
        </a:defRPr>
      </a:lvl8pPr>
      <a:lvl9pPr marL="50927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Who says what, where, why and how? Doing real world research with disabled children, young people and their families. </a:t>
            </a:r>
            <a:endParaRPr lang="en-GB" dirty="0">
              <a:latin typeface="Calibri" panose="020F050202020403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44824"/>
            <a:ext cx="424847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581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60648"/>
            <a:ext cx="7772400" cy="432048"/>
          </a:xfrm>
        </p:spPr>
        <p:txBody>
          <a:bodyPr/>
          <a:lstStyle/>
          <a:p>
            <a:r>
              <a:rPr lang="en-GB" dirty="0" smtClean="0"/>
              <a:t>Reflections</a:t>
            </a:r>
            <a:endParaRPr lang="en-GB" dirty="0"/>
          </a:p>
        </p:txBody>
      </p:sp>
      <p:sp>
        <p:nvSpPr>
          <p:cNvPr id="3" name="Content Placeholder 2"/>
          <p:cNvSpPr>
            <a:spLocks noGrp="1"/>
          </p:cNvSpPr>
          <p:nvPr>
            <p:ph sz="quarter" idx="11"/>
          </p:nvPr>
        </p:nvSpPr>
        <p:spPr>
          <a:xfrm>
            <a:off x="107504" y="908720"/>
            <a:ext cx="4824536" cy="3815904"/>
          </a:xfrm>
        </p:spPr>
        <p:txBody>
          <a:bodyPr/>
          <a:lstStyle/>
          <a:p>
            <a:pPr>
              <a:spcBef>
                <a:spcPts val="0"/>
              </a:spcBef>
            </a:pPr>
            <a:r>
              <a:rPr lang="en-GB" sz="2400" b="0" dirty="0" smtClean="0">
                <a:latin typeface="Calibri" panose="020F0502020204030204" pitchFamily="34" charset="0"/>
              </a:rPr>
              <a:t>Interviews are hugely dynamic, interactive, shifting, multi-focus.</a:t>
            </a:r>
          </a:p>
          <a:p>
            <a:pPr marL="0" indent="0">
              <a:spcBef>
                <a:spcPts val="0"/>
              </a:spcBef>
              <a:buNone/>
            </a:pPr>
            <a:endParaRPr lang="en-GB" sz="800" b="0" dirty="0" smtClean="0">
              <a:latin typeface="Calibri" panose="020F0502020204030204" pitchFamily="34" charset="0"/>
            </a:endParaRPr>
          </a:p>
          <a:p>
            <a:pPr>
              <a:spcBef>
                <a:spcPts val="0"/>
              </a:spcBef>
            </a:pPr>
            <a:r>
              <a:rPr lang="en-GB" sz="2400" b="0" dirty="0" smtClean="0">
                <a:latin typeface="Calibri" panose="020F0502020204030204" pitchFamily="34" charset="0"/>
              </a:rPr>
              <a:t>The interviewer matters.</a:t>
            </a:r>
          </a:p>
          <a:p>
            <a:pPr marL="0" indent="0">
              <a:spcBef>
                <a:spcPts val="0"/>
              </a:spcBef>
              <a:buNone/>
            </a:pPr>
            <a:endParaRPr lang="en-GB" sz="800" b="0" dirty="0" smtClean="0">
              <a:latin typeface="Calibri" panose="020F0502020204030204" pitchFamily="34" charset="0"/>
            </a:endParaRPr>
          </a:p>
          <a:p>
            <a:pPr>
              <a:spcBef>
                <a:spcPts val="0"/>
              </a:spcBef>
            </a:pPr>
            <a:r>
              <a:rPr lang="en-GB" sz="2400" b="0" dirty="0" smtClean="0">
                <a:latin typeface="Calibri" panose="020F0502020204030204" pitchFamily="34" charset="0"/>
              </a:rPr>
              <a:t>What happens is largely ‘secret’.</a:t>
            </a:r>
          </a:p>
          <a:p>
            <a:pPr marL="0" indent="0">
              <a:spcBef>
                <a:spcPts val="0"/>
              </a:spcBef>
              <a:buNone/>
            </a:pPr>
            <a:endParaRPr lang="en-GB" sz="800" b="0" dirty="0" smtClean="0">
              <a:latin typeface="Calibri" panose="020F0502020204030204" pitchFamily="34" charset="0"/>
            </a:endParaRPr>
          </a:p>
          <a:p>
            <a:pPr>
              <a:spcBef>
                <a:spcPts val="0"/>
              </a:spcBef>
            </a:pPr>
            <a:r>
              <a:rPr lang="en-GB" sz="2400" b="0" dirty="0" smtClean="0">
                <a:latin typeface="Calibri" panose="020F0502020204030204" pitchFamily="34" charset="0"/>
              </a:rPr>
              <a:t>Some analytical approaches may tell us more than others.</a:t>
            </a:r>
          </a:p>
          <a:p>
            <a:pPr marL="0" indent="0">
              <a:spcBef>
                <a:spcPts val="0"/>
              </a:spcBef>
              <a:buNone/>
            </a:pPr>
            <a:endParaRPr lang="en-GB" sz="800" b="0" dirty="0" smtClean="0">
              <a:latin typeface="Calibri" panose="020F0502020204030204" pitchFamily="34" charset="0"/>
            </a:endParaRPr>
          </a:p>
          <a:p>
            <a:pPr>
              <a:spcBef>
                <a:spcPts val="0"/>
              </a:spcBef>
            </a:pPr>
            <a:r>
              <a:rPr lang="en-GB" sz="2400" b="0" dirty="0" smtClean="0">
                <a:latin typeface="Calibri" panose="020F0502020204030204" pitchFamily="34" charset="0"/>
              </a:rPr>
              <a:t>There’s little relationship between some aspects of ethical protocols and what actually happens – although an ethical approach obviously matters.</a:t>
            </a:r>
            <a:endParaRPr lang="en-GB" sz="2400" b="0" dirty="0">
              <a:latin typeface="Calibri" panose="020F0502020204030204" pitchFamily="34" charset="0"/>
            </a:endParaRPr>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148263" y="1124744"/>
            <a:ext cx="3671887"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091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88640"/>
            <a:ext cx="7772400" cy="360040"/>
          </a:xfrm>
        </p:spPr>
        <p:txBody>
          <a:bodyPr/>
          <a:lstStyle/>
          <a:p>
            <a:r>
              <a:rPr lang="en-GB" dirty="0" smtClean="0"/>
              <a:t>References</a:t>
            </a:r>
            <a:endParaRPr lang="en-GB" dirty="0"/>
          </a:p>
        </p:txBody>
      </p:sp>
      <p:sp>
        <p:nvSpPr>
          <p:cNvPr id="3" name="Content Placeholder 2"/>
          <p:cNvSpPr>
            <a:spLocks noGrp="1"/>
          </p:cNvSpPr>
          <p:nvPr>
            <p:ph sz="quarter" idx="11"/>
          </p:nvPr>
        </p:nvSpPr>
        <p:spPr>
          <a:xfrm>
            <a:off x="251520" y="620688"/>
            <a:ext cx="8712968" cy="5112568"/>
          </a:xfrm>
        </p:spPr>
        <p:txBody>
          <a:bodyPr/>
          <a:lstStyle/>
          <a:p>
            <a:pPr marL="0" indent="0">
              <a:spcBef>
                <a:spcPts val="0"/>
              </a:spcBef>
              <a:buNone/>
            </a:pPr>
            <a:r>
              <a:rPr lang="en-US" sz="1600" b="0" dirty="0">
                <a:latin typeface="Calibri" panose="020F0502020204030204" pitchFamily="34" charset="0"/>
              </a:rPr>
              <a:t>Abbott, D. (2013) ‘Who Says What, Where, Why and How? Doing real world research with disabled children and  young people’, in Curren, T. &amp; Runswick-Cole, K. (eds.), Disabled Children’s Childhood Studies: Critical Approaches in a Global Context, 39 – 57, Palgrave: </a:t>
            </a:r>
            <a:r>
              <a:rPr lang="en-US" sz="1600" b="0" dirty="0" smtClean="0">
                <a:latin typeface="Calibri" panose="020F0502020204030204" pitchFamily="34" charset="0"/>
              </a:rPr>
              <a:t>Basingstoke.</a:t>
            </a:r>
          </a:p>
          <a:p>
            <a:pPr marL="0" indent="0">
              <a:spcBef>
                <a:spcPts val="0"/>
              </a:spcBef>
              <a:buNone/>
            </a:pPr>
            <a:r>
              <a:rPr lang="en-GB" sz="1600" b="0" dirty="0">
                <a:latin typeface="Calibri" panose="020F0502020204030204" pitchFamily="34" charset="0"/>
              </a:rPr>
              <a:t>Abbott, D. (2012). Other Voices, Other Rooms: Talking to Young Men with Duchenne Muscular Dystrophy about the Transition to Adulthood. </a:t>
            </a:r>
            <a:r>
              <a:rPr lang="en-GB" sz="1600" b="0" i="1" dirty="0">
                <a:latin typeface="Calibri" panose="020F0502020204030204" pitchFamily="34" charset="0"/>
              </a:rPr>
              <a:t>Children &amp; Society</a:t>
            </a:r>
            <a:r>
              <a:rPr lang="en-GB" sz="1600" b="0" dirty="0">
                <a:latin typeface="Calibri" panose="020F0502020204030204" pitchFamily="34" charset="0"/>
              </a:rPr>
              <a:t>, 26(3): 241-50.  </a:t>
            </a:r>
          </a:p>
          <a:p>
            <a:pPr marL="0" indent="0">
              <a:spcBef>
                <a:spcPts val="0"/>
              </a:spcBef>
              <a:buNone/>
            </a:pPr>
            <a:r>
              <a:rPr lang="en-GB" sz="1600" b="0" dirty="0">
                <a:latin typeface="Calibri" panose="020F0502020204030204" pitchFamily="34" charset="0"/>
              </a:rPr>
              <a:t>Birch, M. &amp; Miller, T. (2000). Inviting Intimacy: The Interview as Therapeutic Opportunity. </a:t>
            </a:r>
            <a:r>
              <a:rPr lang="en-GB" sz="1600" b="0" i="1" dirty="0">
                <a:latin typeface="Calibri" panose="020F0502020204030204" pitchFamily="34" charset="0"/>
              </a:rPr>
              <a:t>International Journal of Social Research Methodology</a:t>
            </a:r>
            <a:r>
              <a:rPr lang="en-GB" sz="1600" b="0" dirty="0">
                <a:latin typeface="Calibri" panose="020F0502020204030204" pitchFamily="34" charset="0"/>
              </a:rPr>
              <a:t>. 3(3): 189-202.  </a:t>
            </a:r>
          </a:p>
          <a:p>
            <a:pPr marL="0" indent="0">
              <a:spcBef>
                <a:spcPts val="0"/>
              </a:spcBef>
              <a:buNone/>
            </a:pPr>
            <a:r>
              <a:rPr lang="en-GB" sz="1600" b="0" dirty="0">
                <a:latin typeface="Calibri" panose="020F0502020204030204" pitchFamily="34" charset="0"/>
              </a:rPr>
              <a:t>Bushin, N. (2007). Interviewing with Children in their Homes: Putting Ethical Principles into Practice and Developing Flexible Techniques. </a:t>
            </a:r>
            <a:r>
              <a:rPr lang="en-GB" sz="1600" b="0" i="1" dirty="0">
                <a:latin typeface="Calibri" panose="020F0502020204030204" pitchFamily="34" charset="0"/>
              </a:rPr>
              <a:t>Children’s Geographies</a:t>
            </a:r>
            <a:r>
              <a:rPr lang="en-GB" sz="1600" b="0" dirty="0">
                <a:latin typeface="Calibri" panose="020F0502020204030204" pitchFamily="34" charset="0"/>
              </a:rPr>
              <a:t>, 5(3): 235-251.    </a:t>
            </a:r>
          </a:p>
          <a:p>
            <a:pPr marL="0" indent="0">
              <a:spcBef>
                <a:spcPts val="0"/>
              </a:spcBef>
              <a:buNone/>
            </a:pPr>
            <a:r>
              <a:rPr lang="en-GB" sz="1600" b="0" dirty="0" smtClean="0">
                <a:latin typeface="Calibri" panose="020F0502020204030204" pitchFamily="34" charset="0"/>
              </a:rPr>
              <a:t>Cree</a:t>
            </a:r>
            <a:r>
              <a:rPr lang="en-GB" sz="1600" b="0" dirty="0">
                <a:latin typeface="Calibri" panose="020F0502020204030204" pitchFamily="34" charset="0"/>
              </a:rPr>
              <a:t>, V., Kay, H. &amp; Tisdall, K. (2002). Research with Children: Sharing Dilemmas. </a:t>
            </a:r>
            <a:r>
              <a:rPr lang="en-GB" sz="1600" b="0" i="1" dirty="0">
                <a:latin typeface="Calibri" panose="020F0502020204030204" pitchFamily="34" charset="0"/>
              </a:rPr>
              <a:t>Child and Family Social Work</a:t>
            </a:r>
            <a:r>
              <a:rPr lang="en-GB" sz="1600" b="0" dirty="0">
                <a:latin typeface="Calibri" panose="020F0502020204030204" pitchFamily="34" charset="0"/>
              </a:rPr>
              <a:t>, 7(1): 47-56.  </a:t>
            </a:r>
          </a:p>
          <a:p>
            <a:pPr marL="0" indent="0">
              <a:spcBef>
                <a:spcPts val="0"/>
              </a:spcBef>
              <a:buNone/>
            </a:pPr>
            <a:r>
              <a:rPr lang="en-GB" sz="1600" b="0" dirty="0">
                <a:latin typeface="Calibri" panose="020F0502020204030204" pitchFamily="34" charset="0"/>
              </a:rPr>
              <a:t>Davies, H. (2008). Reflexivity in Research Practice: Informed Consent with Children at School and at Home. </a:t>
            </a:r>
            <a:r>
              <a:rPr lang="en-GB" sz="1600" b="0" i="1" dirty="0">
                <a:latin typeface="Calibri" panose="020F0502020204030204" pitchFamily="34" charset="0"/>
              </a:rPr>
              <a:t>Sociological Research Online</a:t>
            </a:r>
            <a:r>
              <a:rPr lang="en-GB" sz="1600" b="0" dirty="0">
                <a:latin typeface="Calibri" panose="020F0502020204030204" pitchFamily="34" charset="0"/>
              </a:rPr>
              <a:t>, 13(4): 5.   </a:t>
            </a:r>
          </a:p>
          <a:p>
            <a:pPr marL="0" indent="0">
              <a:spcBef>
                <a:spcPts val="0"/>
              </a:spcBef>
              <a:buNone/>
            </a:pPr>
            <a:r>
              <a:rPr lang="en-GB" sz="1600" b="0" dirty="0">
                <a:latin typeface="Calibri" panose="020F0502020204030204" pitchFamily="34" charset="0"/>
              </a:rPr>
              <a:t>Holt, L. (2010). The ‘Voices’ of Children: De-centring Empowering Research Relations. </a:t>
            </a:r>
            <a:r>
              <a:rPr lang="en-GB" sz="1600" b="0" i="1" dirty="0">
                <a:latin typeface="Calibri" panose="020F0502020204030204" pitchFamily="34" charset="0"/>
              </a:rPr>
              <a:t>Children’s Geographies</a:t>
            </a:r>
            <a:r>
              <a:rPr lang="en-GB" sz="1600" b="0" dirty="0">
                <a:latin typeface="Calibri" panose="020F0502020204030204" pitchFamily="34" charset="0"/>
              </a:rPr>
              <a:t>, 2(1): 13-27.   </a:t>
            </a:r>
          </a:p>
          <a:p>
            <a:pPr marL="0" indent="0">
              <a:spcBef>
                <a:spcPts val="0"/>
              </a:spcBef>
              <a:buNone/>
            </a:pPr>
            <a:r>
              <a:rPr lang="en-GB" sz="1600" b="0" dirty="0">
                <a:latin typeface="Calibri" panose="020F0502020204030204" pitchFamily="34" charset="0"/>
              </a:rPr>
              <a:t>Mayall, B. (2000). Conversations with Children: Working with Generational Issues. In P.H. Christensen &amp; A. James (Eds.), </a:t>
            </a:r>
            <a:r>
              <a:rPr lang="en-GB" sz="1600" b="0" i="1" dirty="0">
                <a:latin typeface="Calibri" panose="020F0502020204030204" pitchFamily="34" charset="0"/>
              </a:rPr>
              <a:t>Research with Children: Perspectives and Practices</a:t>
            </a:r>
            <a:r>
              <a:rPr lang="en-GB" sz="1600" b="0" dirty="0">
                <a:latin typeface="Calibri" panose="020F0502020204030204" pitchFamily="34" charset="0"/>
              </a:rPr>
              <a:t>: 120–135. London: Falmer Press</a:t>
            </a:r>
            <a:r>
              <a:rPr lang="en-GB" sz="1600" b="0" dirty="0" smtClean="0">
                <a:latin typeface="Calibri" panose="020F0502020204030204" pitchFamily="34" charset="0"/>
              </a:rPr>
              <a:t>.</a:t>
            </a:r>
            <a:r>
              <a:rPr lang="en-GB" sz="1600" b="0" dirty="0">
                <a:latin typeface="Calibri" panose="020F0502020204030204" pitchFamily="34" charset="0"/>
              </a:rPr>
              <a:t> </a:t>
            </a:r>
          </a:p>
          <a:p>
            <a:pPr marL="0" indent="0">
              <a:spcBef>
                <a:spcPts val="0"/>
              </a:spcBef>
              <a:buNone/>
            </a:pPr>
            <a:r>
              <a:rPr lang="en-GB" sz="1600" b="0" dirty="0">
                <a:latin typeface="Calibri" panose="020F0502020204030204" pitchFamily="34" charset="0"/>
              </a:rPr>
              <a:t>Mishna, F., Antle, B. &amp; Regehr, C. (2004). Tapping the Perspectives of Children: Emerging Ethical Issues in Qualitative Research. </a:t>
            </a:r>
            <a:r>
              <a:rPr lang="en-GB" sz="1600" b="0" i="1" dirty="0">
                <a:latin typeface="Calibri" panose="020F0502020204030204" pitchFamily="34" charset="0"/>
              </a:rPr>
              <a:t>Qualitative Social Work</a:t>
            </a:r>
            <a:r>
              <a:rPr lang="en-GB" sz="1600" b="0" dirty="0">
                <a:latin typeface="Calibri" panose="020F0502020204030204" pitchFamily="34" charset="0"/>
              </a:rPr>
              <a:t>, 3(4): 449-468.  </a:t>
            </a:r>
          </a:p>
          <a:p>
            <a:pPr marL="0" indent="0">
              <a:spcBef>
                <a:spcPts val="0"/>
              </a:spcBef>
              <a:buNone/>
            </a:pPr>
            <a:r>
              <a:rPr lang="en-GB" sz="1600" b="0" dirty="0" smtClean="0">
                <a:latin typeface="Calibri" panose="020F0502020204030204" pitchFamily="34" charset="0"/>
              </a:rPr>
              <a:t>Tisdall</a:t>
            </a:r>
            <a:r>
              <a:rPr lang="en-GB" sz="1600" b="0" dirty="0">
                <a:latin typeface="Calibri" panose="020F0502020204030204" pitchFamily="34" charset="0"/>
              </a:rPr>
              <a:t>, K, Davis, J. &amp; Gallagher, M. (2009). </a:t>
            </a:r>
            <a:r>
              <a:rPr lang="en-GB" sz="1600" b="0" i="1" dirty="0">
                <a:latin typeface="Calibri" panose="020F0502020204030204" pitchFamily="34" charset="0"/>
              </a:rPr>
              <a:t>Research with Children and Young People: Research Design, Methods and Analysis</a:t>
            </a:r>
            <a:r>
              <a:rPr lang="en-GB" sz="1600" b="0" dirty="0">
                <a:latin typeface="Calibri" panose="020F0502020204030204" pitchFamily="34" charset="0"/>
              </a:rPr>
              <a:t>. London: Sage. </a:t>
            </a:r>
          </a:p>
        </p:txBody>
      </p:sp>
    </p:spTree>
    <p:extLst>
      <p:ext uri="{BB962C8B-B14F-4D97-AF65-F5344CB8AC3E}">
        <p14:creationId xmlns:p14="http://schemas.microsoft.com/office/powerpoint/2010/main" val="2053005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history of childhood disability research in the social sciences</a:t>
            </a:r>
            <a:endParaRPr lang="en-GB" dirty="0"/>
          </a:p>
        </p:txBody>
      </p:sp>
      <p:sp>
        <p:nvSpPr>
          <p:cNvPr id="3" name="Content Placeholder 2"/>
          <p:cNvSpPr>
            <a:spLocks noGrp="1"/>
          </p:cNvSpPr>
          <p:nvPr>
            <p:ph sz="quarter" idx="11"/>
          </p:nvPr>
        </p:nvSpPr>
        <p:spPr>
          <a:xfrm>
            <a:off x="179512" y="1412776"/>
            <a:ext cx="4968552" cy="3887887"/>
          </a:xfrm>
        </p:spPr>
        <p:txBody>
          <a:bodyPr/>
          <a:lstStyle/>
          <a:p>
            <a:pPr>
              <a:spcBef>
                <a:spcPts val="0"/>
              </a:spcBef>
            </a:pPr>
            <a:r>
              <a:rPr lang="en-GB" b="0" dirty="0" smtClean="0">
                <a:latin typeface="Calibri" panose="020F0502020204030204" pitchFamily="34" charset="0"/>
              </a:rPr>
              <a:t>Focus has been on applied, policy orientated research – this is what gets funded.</a:t>
            </a:r>
          </a:p>
          <a:p>
            <a:pPr>
              <a:spcBef>
                <a:spcPts val="0"/>
              </a:spcBef>
            </a:pPr>
            <a:r>
              <a:rPr lang="en-GB" b="0" dirty="0" smtClean="0">
                <a:latin typeface="Calibri" panose="020F0502020204030204" pitchFamily="34" charset="0"/>
              </a:rPr>
              <a:t>Political capital in homogenous story.</a:t>
            </a:r>
          </a:p>
          <a:p>
            <a:pPr>
              <a:spcBef>
                <a:spcPts val="0"/>
              </a:spcBef>
            </a:pPr>
            <a:r>
              <a:rPr lang="en-GB" b="0" dirty="0" smtClean="0">
                <a:latin typeface="Calibri" panose="020F0502020204030204" pitchFamily="34" charset="0"/>
              </a:rPr>
              <a:t>Sociology of childhood research has greater emphasis on methodological innovation and understanding interaction and geographies.</a:t>
            </a:r>
            <a:endParaRPr lang="en-GB" b="0" dirty="0">
              <a:latin typeface="Calibri" panose="020F0502020204030204" pitchFamily="34" charset="0"/>
            </a:endParaRPr>
          </a:p>
        </p:txBody>
      </p:sp>
      <p:pic>
        <p:nvPicPr>
          <p:cNvPr id="2050"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36004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705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42900"/>
            <a:ext cx="7772400" cy="637828"/>
          </a:xfrm>
        </p:spPr>
        <p:txBody>
          <a:bodyPr/>
          <a:lstStyle/>
          <a:p>
            <a:r>
              <a:rPr lang="en-GB" dirty="0" smtClean="0"/>
              <a:t>Being a good guest</a:t>
            </a:r>
            <a:endParaRPr lang="en-GB" dirty="0"/>
          </a:p>
        </p:txBody>
      </p:sp>
      <p:sp>
        <p:nvSpPr>
          <p:cNvPr id="3" name="Content Placeholder 2"/>
          <p:cNvSpPr>
            <a:spLocks noGrp="1"/>
          </p:cNvSpPr>
          <p:nvPr>
            <p:ph sz="quarter" idx="11"/>
          </p:nvPr>
        </p:nvSpPr>
        <p:spPr>
          <a:xfrm>
            <a:off x="107504" y="1052736"/>
            <a:ext cx="5328592" cy="4247927"/>
          </a:xfrm>
        </p:spPr>
        <p:txBody>
          <a:bodyPr/>
          <a:lstStyle/>
          <a:p>
            <a:pPr>
              <a:spcBef>
                <a:spcPts val="0"/>
              </a:spcBef>
            </a:pPr>
            <a:r>
              <a:rPr lang="en-GB" b="0" dirty="0" smtClean="0">
                <a:latin typeface="Calibri" panose="020F0502020204030204" pitchFamily="34" charset="0"/>
              </a:rPr>
              <a:t>Children/yp live in families and they have to be negotiated along with the places they inhabit.</a:t>
            </a:r>
          </a:p>
          <a:p>
            <a:pPr>
              <a:spcBef>
                <a:spcPts val="0"/>
              </a:spcBef>
            </a:pPr>
            <a:r>
              <a:rPr lang="en-GB" b="0" dirty="0" smtClean="0">
                <a:latin typeface="Calibri" panose="020F0502020204030204" pitchFamily="34" charset="0"/>
              </a:rPr>
              <a:t>Respect family conventions and arrangements.</a:t>
            </a:r>
          </a:p>
          <a:p>
            <a:pPr>
              <a:spcBef>
                <a:spcPts val="0"/>
              </a:spcBef>
            </a:pPr>
            <a:r>
              <a:rPr lang="en-GB" b="0" dirty="0" smtClean="0">
                <a:latin typeface="Calibri" panose="020F0502020204030204" pitchFamily="34" charset="0"/>
              </a:rPr>
              <a:t>Leaving relationships unharmed.</a:t>
            </a:r>
          </a:p>
          <a:p>
            <a:pPr>
              <a:spcBef>
                <a:spcPts val="0"/>
              </a:spcBef>
            </a:pPr>
            <a:r>
              <a:rPr lang="en-GB" b="0" dirty="0" smtClean="0">
                <a:latin typeface="Calibri" panose="020F0502020204030204" pitchFamily="34" charset="0"/>
              </a:rPr>
              <a:t>Behave as good guest to everyone to maximise quality of interaction – “faking authenticity”.</a:t>
            </a:r>
            <a:endParaRPr lang="en-GB" b="0" dirty="0">
              <a:latin typeface="Calibri" panose="020F0502020204030204" pitchFamily="34" charset="0"/>
            </a:endParaRPr>
          </a:p>
        </p:txBody>
      </p:sp>
      <p:pic>
        <p:nvPicPr>
          <p:cNvPr id="307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3312368" cy="210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284984"/>
            <a:ext cx="346635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88640"/>
            <a:ext cx="7772400" cy="648072"/>
          </a:xfrm>
        </p:spPr>
        <p:txBody>
          <a:bodyPr/>
          <a:lstStyle/>
          <a:p>
            <a:r>
              <a:rPr lang="en-GB" dirty="0" smtClean="0"/>
              <a:t>Research or therapy?</a:t>
            </a:r>
            <a:endParaRPr lang="en-GB" dirty="0"/>
          </a:p>
        </p:txBody>
      </p:sp>
      <p:sp>
        <p:nvSpPr>
          <p:cNvPr id="3" name="Content Placeholder 2"/>
          <p:cNvSpPr>
            <a:spLocks noGrp="1"/>
          </p:cNvSpPr>
          <p:nvPr>
            <p:ph sz="quarter" idx="11"/>
          </p:nvPr>
        </p:nvSpPr>
        <p:spPr>
          <a:xfrm>
            <a:off x="179512" y="836712"/>
            <a:ext cx="6480720" cy="4968552"/>
          </a:xfrm>
        </p:spPr>
        <p:txBody>
          <a:bodyPr/>
          <a:lstStyle/>
          <a:p>
            <a:pPr>
              <a:spcBef>
                <a:spcPts val="0"/>
              </a:spcBef>
            </a:pPr>
            <a:r>
              <a:rPr lang="en-GB" sz="2400" b="0" dirty="0" smtClean="0">
                <a:latin typeface="Calibri" panose="020F0502020204030204" pitchFamily="34" charset="0"/>
              </a:rPr>
              <a:t>What are the similarities and differences?</a:t>
            </a:r>
          </a:p>
          <a:p>
            <a:pPr marL="0" indent="0">
              <a:spcBef>
                <a:spcPts val="0"/>
              </a:spcBef>
              <a:buNone/>
            </a:pPr>
            <a:endParaRPr lang="en-GB" sz="1000" b="0" dirty="0" smtClean="0">
              <a:latin typeface="Calibri" panose="020F0502020204030204" pitchFamily="34" charset="0"/>
            </a:endParaRPr>
          </a:p>
          <a:p>
            <a:pPr marL="0" indent="0">
              <a:spcBef>
                <a:spcPts val="0"/>
              </a:spcBef>
              <a:buNone/>
            </a:pPr>
            <a:r>
              <a:rPr lang="en-GB" sz="2400" b="0" dirty="0">
                <a:latin typeface="Calibri" panose="020F0502020204030204" pitchFamily="34" charset="0"/>
              </a:rPr>
              <a:t>Mother: It’s not nice to plan ahead, but you have to. We’ve bought a house </a:t>
            </a:r>
            <a:r>
              <a:rPr lang="en-GB" sz="2400" b="0" dirty="0" smtClean="0">
                <a:latin typeface="Calibri" panose="020F0502020204030204" pitchFamily="34" charset="0"/>
              </a:rPr>
              <a:t>in Spain </a:t>
            </a:r>
            <a:r>
              <a:rPr lang="en-GB" sz="2400" b="0" dirty="0">
                <a:latin typeface="Calibri" panose="020F0502020204030204" pitchFamily="34" charset="0"/>
              </a:rPr>
              <a:t>… if anything happened that’s where I’m going. </a:t>
            </a:r>
          </a:p>
          <a:p>
            <a:pPr marL="0" indent="0">
              <a:spcBef>
                <a:spcPts val="0"/>
              </a:spcBef>
              <a:buNone/>
            </a:pPr>
            <a:r>
              <a:rPr lang="en-GB" sz="2400" b="0" dirty="0" smtClean="0">
                <a:latin typeface="Calibri" panose="020F0502020204030204" pitchFamily="34" charset="0"/>
              </a:rPr>
              <a:t>Interviewer</a:t>
            </a:r>
            <a:r>
              <a:rPr lang="en-GB" sz="2400" b="0" dirty="0">
                <a:latin typeface="Calibri" panose="020F0502020204030204" pitchFamily="34" charset="0"/>
              </a:rPr>
              <a:t>: To stay? </a:t>
            </a:r>
          </a:p>
          <a:p>
            <a:pPr marL="0" indent="0">
              <a:spcBef>
                <a:spcPts val="0"/>
              </a:spcBef>
              <a:buNone/>
            </a:pPr>
            <a:r>
              <a:rPr lang="en-GB" sz="2400" b="0" dirty="0" smtClean="0">
                <a:latin typeface="Calibri" panose="020F0502020204030204" pitchFamily="34" charset="0"/>
              </a:rPr>
              <a:t>Mother</a:t>
            </a:r>
            <a:r>
              <a:rPr lang="en-GB" sz="2400" b="0" dirty="0">
                <a:latin typeface="Calibri" panose="020F0502020204030204" pitchFamily="34" charset="0"/>
              </a:rPr>
              <a:t>: Oh yeah! Big time. Wouldn’t stop here. Couldn’t live here anyway, cos </a:t>
            </a:r>
            <a:r>
              <a:rPr lang="en-GB" sz="2400" b="0" dirty="0" smtClean="0">
                <a:latin typeface="Calibri" panose="020F0502020204030204" pitchFamily="34" charset="0"/>
              </a:rPr>
              <a:t>[</a:t>
            </a:r>
            <a:r>
              <a:rPr lang="en-GB" sz="2400" b="0" dirty="0">
                <a:latin typeface="Calibri" panose="020F0502020204030204" pitchFamily="34" charset="0"/>
              </a:rPr>
              <a:t>son’s] been here, you know. And God willing, that’ll be a long, long </a:t>
            </a:r>
            <a:r>
              <a:rPr lang="en-GB" sz="2400" b="0" dirty="0" smtClean="0">
                <a:latin typeface="Calibri" panose="020F0502020204030204" pitchFamily="34" charset="0"/>
              </a:rPr>
              <a:t>time</a:t>
            </a:r>
            <a:r>
              <a:rPr lang="en-GB" sz="2400" b="0" dirty="0">
                <a:latin typeface="Calibri" panose="020F0502020204030204" pitchFamily="34" charset="0"/>
              </a:rPr>
              <a:t>, but </a:t>
            </a:r>
            <a:r>
              <a:rPr lang="en-GB" sz="2400" b="0" dirty="0" smtClean="0">
                <a:latin typeface="Calibri" panose="020F0502020204030204" pitchFamily="34" charset="0"/>
              </a:rPr>
              <a:t>that’s </a:t>
            </a:r>
            <a:r>
              <a:rPr lang="en-GB" sz="2400" b="0" dirty="0">
                <a:latin typeface="Calibri" panose="020F0502020204030204" pitchFamily="34" charset="0"/>
              </a:rPr>
              <a:t>the plan.  And you can’t really plan. You know like people say, ‘Are you </a:t>
            </a:r>
            <a:r>
              <a:rPr lang="en-GB" sz="2400" b="0" dirty="0" smtClean="0">
                <a:latin typeface="Calibri" panose="020F0502020204030204" pitchFamily="34" charset="0"/>
              </a:rPr>
              <a:t>going </a:t>
            </a:r>
            <a:r>
              <a:rPr lang="en-GB" sz="2400" b="0" dirty="0">
                <a:latin typeface="Calibri" panose="020F0502020204030204" pitchFamily="34" charset="0"/>
              </a:rPr>
              <a:t>to live there?’ And you think, ‘</a:t>
            </a:r>
            <a:r>
              <a:rPr lang="en-GB" sz="2400" b="0" dirty="0" smtClean="0">
                <a:latin typeface="Calibri" panose="020F0502020204030204" pitchFamily="34" charset="0"/>
              </a:rPr>
              <a:t>Yeah, </a:t>
            </a:r>
            <a:r>
              <a:rPr lang="en-GB" sz="2400" b="0" dirty="0">
                <a:latin typeface="Calibri" panose="020F0502020204030204" pitchFamily="34" charset="0"/>
              </a:rPr>
              <a:t>yeah’. Then you think, ‘But what’s </a:t>
            </a:r>
            <a:r>
              <a:rPr lang="en-GB" sz="2400" b="0" dirty="0" smtClean="0">
                <a:latin typeface="Calibri" panose="020F0502020204030204" pitchFamily="34" charset="0"/>
              </a:rPr>
              <a:t>got </a:t>
            </a:r>
            <a:r>
              <a:rPr lang="en-GB" sz="2400" b="0" dirty="0">
                <a:latin typeface="Calibri" panose="020F0502020204030204" pitchFamily="34" charset="0"/>
              </a:rPr>
              <a:t>to come before?’ You know</a:t>
            </a:r>
            <a:r>
              <a:rPr lang="en-GB" sz="2400" b="0" dirty="0" smtClean="0">
                <a:latin typeface="Calibri" panose="020F0502020204030204" pitchFamily="34" charset="0"/>
              </a:rPr>
              <a:t>.</a:t>
            </a:r>
          </a:p>
          <a:p>
            <a:pPr marL="0" indent="0">
              <a:spcBef>
                <a:spcPts val="0"/>
              </a:spcBef>
              <a:buNone/>
            </a:pPr>
            <a:r>
              <a:rPr lang="en-GB" sz="2400" b="0" i="1" dirty="0" smtClean="0">
                <a:latin typeface="Calibri" panose="020F0502020204030204" pitchFamily="34" charset="0"/>
              </a:rPr>
              <a:t>[interviewee crying]</a:t>
            </a:r>
            <a:endParaRPr lang="en-GB" sz="2400" b="0" i="1" dirty="0">
              <a:latin typeface="Calibri" panose="020F0502020204030204" pitchFamily="34" charset="0"/>
            </a:endParaRPr>
          </a:p>
          <a:p>
            <a:pPr marL="0" indent="0">
              <a:buNone/>
            </a:pPr>
            <a:endParaRPr lang="en-GB" dirty="0"/>
          </a:p>
        </p:txBody>
      </p:sp>
      <p:pic>
        <p:nvPicPr>
          <p:cNvPr id="409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444208" y="1628800"/>
            <a:ext cx="259228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121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60648"/>
            <a:ext cx="7772400" cy="576064"/>
          </a:xfrm>
        </p:spPr>
        <p:txBody>
          <a:bodyPr/>
          <a:lstStyle/>
          <a:p>
            <a:pPr algn="l"/>
            <a:r>
              <a:rPr lang="en-GB" dirty="0" smtClean="0"/>
              <a:t>	Satisfying ethics</a:t>
            </a:r>
            <a:endParaRPr lang="en-GB" dirty="0"/>
          </a:p>
        </p:txBody>
      </p:sp>
      <p:sp>
        <p:nvSpPr>
          <p:cNvPr id="3" name="Content Placeholder 2"/>
          <p:cNvSpPr>
            <a:spLocks noGrp="1"/>
          </p:cNvSpPr>
          <p:nvPr>
            <p:ph sz="quarter" idx="11"/>
          </p:nvPr>
        </p:nvSpPr>
        <p:spPr>
          <a:xfrm>
            <a:off x="179512" y="1052736"/>
            <a:ext cx="4752528" cy="4752528"/>
          </a:xfrm>
        </p:spPr>
        <p:txBody>
          <a:bodyPr/>
          <a:lstStyle/>
          <a:p>
            <a:pPr>
              <a:spcBef>
                <a:spcPts val="0"/>
              </a:spcBef>
            </a:pPr>
            <a:r>
              <a:rPr lang="en-GB" b="0" dirty="0" smtClean="0">
                <a:latin typeface="Calibri" panose="020F0502020204030204" pitchFamily="34" charset="0"/>
              </a:rPr>
              <a:t>Disabled children are inherently vulnerable.</a:t>
            </a:r>
          </a:p>
          <a:p>
            <a:pPr>
              <a:spcBef>
                <a:spcPts val="0"/>
              </a:spcBef>
            </a:pPr>
            <a:r>
              <a:rPr lang="en-GB" b="0" dirty="0" smtClean="0">
                <a:latin typeface="Calibri" panose="020F0502020204030204" pitchFamily="34" charset="0"/>
              </a:rPr>
              <a:t>Interviews should avoid causing upset.</a:t>
            </a:r>
          </a:p>
          <a:p>
            <a:pPr>
              <a:spcBef>
                <a:spcPts val="0"/>
              </a:spcBef>
            </a:pPr>
            <a:r>
              <a:rPr lang="en-GB" b="0" dirty="0" smtClean="0">
                <a:latin typeface="Calibri" panose="020F0502020204030204" pitchFamily="34" charset="0"/>
              </a:rPr>
              <a:t>Topic guides are a proxy of what data will be collected?</a:t>
            </a:r>
          </a:p>
          <a:p>
            <a:pPr>
              <a:spcBef>
                <a:spcPts val="0"/>
              </a:spcBef>
            </a:pPr>
            <a:r>
              <a:rPr lang="en-GB" b="0" dirty="0" smtClean="0">
                <a:latin typeface="Calibri" panose="020F0502020204030204" pitchFamily="34" charset="0"/>
              </a:rPr>
              <a:t>Proposed protocols take little account of household/family realities.</a:t>
            </a:r>
          </a:p>
          <a:p>
            <a:pPr>
              <a:spcBef>
                <a:spcPts val="0"/>
              </a:spcBef>
            </a:pPr>
            <a:r>
              <a:rPr lang="en-GB" b="0" dirty="0" smtClean="0">
                <a:latin typeface="Calibri" panose="020F0502020204030204" pitchFamily="34" charset="0"/>
              </a:rPr>
              <a:t>Who knows if I’m ethical in practice or not?</a:t>
            </a:r>
            <a:endParaRPr lang="en-GB" b="0" dirty="0">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8"/>
            <a:ext cx="25202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908" y="2324294"/>
            <a:ext cx="15113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20072" y="4005064"/>
            <a:ext cx="3744416" cy="1631216"/>
          </a:xfrm>
          <a:prstGeom prst="rect">
            <a:avLst/>
          </a:prstGeom>
          <a:noFill/>
        </p:spPr>
        <p:txBody>
          <a:bodyPr wrap="square" rtlCol="0">
            <a:spAutoFit/>
          </a:bodyPr>
          <a:lstStyle/>
          <a:p>
            <a:endParaRPr lang="en-GB" sz="2000" b="0" dirty="0" smtClean="0">
              <a:latin typeface="Calibri" panose="020F0502020204030204" pitchFamily="34" charset="0"/>
            </a:endParaRPr>
          </a:p>
          <a:p>
            <a:r>
              <a:rPr lang="en-GB" sz="2000" b="0" dirty="0" smtClean="0">
                <a:latin typeface="Calibri" panose="020F0502020204030204" pitchFamily="34" charset="0"/>
              </a:rPr>
              <a:t>Ethical </a:t>
            </a:r>
            <a:r>
              <a:rPr lang="en-GB" sz="2000" b="0" dirty="0">
                <a:latin typeface="Calibri" panose="020F0502020204030204" pitchFamily="34" charset="0"/>
              </a:rPr>
              <a:t>issues in social research: difficulties encountered gaining access to children in hospital for research. </a:t>
            </a:r>
            <a:r>
              <a:rPr lang="en-GB" sz="2000" b="0" dirty="0" smtClean="0">
                <a:latin typeface="Calibri" panose="020F0502020204030204" pitchFamily="34" charset="0"/>
              </a:rPr>
              <a:t>(2004) 30 (4) 377-383.</a:t>
            </a:r>
            <a:endParaRPr lang="en-GB" dirty="0"/>
          </a:p>
        </p:txBody>
      </p:sp>
    </p:spTree>
    <p:extLst>
      <p:ext uri="{BB962C8B-B14F-4D97-AF65-F5344CB8AC3E}">
        <p14:creationId xmlns:p14="http://schemas.microsoft.com/office/powerpoint/2010/main" val="103413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Innocuous information and informed consent</a:t>
            </a:r>
            <a:endParaRPr lang="en-GB" dirty="0"/>
          </a:p>
        </p:txBody>
      </p:sp>
      <p:sp>
        <p:nvSpPr>
          <p:cNvPr id="3" name="Content Placeholder 2"/>
          <p:cNvSpPr>
            <a:spLocks noGrp="1"/>
          </p:cNvSpPr>
          <p:nvPr>
            <p:ph sz="quarter" idx="11"/>
          </p:nvPr>
        </p:nvSpPr>
        <p:spPr>
          <a:xfrm>
            <a:off x="323529" y="1772815"/>
            <a:ext cx="3672408" cy="3527847"/>
          </a:xfrm>
        </p:spPr>
        <p:txBody>
          <a:bodyPr/>
          <a:lstStyle/>
          <a:p>
            <a:r>
              <a:rPr lang="en-GB" b="0" dirty="0" smtClean="0">
                <a:latin typeface="Calibri" panose="020F0502020204030204" pitchFamily="34" charset="0"/>
              </a:rPr>
              <a:t>Do people understand the research encounter?</a:t>
            </a:r>
          </a:p>
          <a:p>
            <a:pPr marL="0" indent="0">
              <a:buNone/>
            </a:pPr>
            <a:endParaRPr lang="en-GB" sz="1000" b="0" dirty="0" smtClean="0">
              <a:latin typeface="Calibri" panose="020F0502020204030204" pitchFamily="34" charset="0"/>
            </a:endParaRPr>
          </a:p>
          <a:p>
            <a:r>
              <a:rPr lang="en-GB" b="0" dirty="0" smtClean="0">
                <a:latin typeface="Calibri" panose="020F0502020204030204" pitchFamily="34" charset="0"/>
              </a:rPr>
              <a:t>How much do we stick to the script?</a:t>
            </a:r>
            <a:endParaRPr lang="en-GB" b="0" dirty="0">
              <a:latin typeface="Calibri" panose="020F0502020204030204" pitchFamily="34" charset="0"/>
            </a:endParaRPr>
          </a:p>
        </p:txBody>
      </p:sp>
      <p:sp>
        <p:nvSpPr>
          <p:cNvPr id="4" name="Content Placeholder 3"/>
          <p:cNvSpPr>
            <a:spLocks noGrp="1"/>
          </p:cNvSpPr>
          <p:nvPr>
            <p:ph sz="quarter" idx="12"/>
          </p:nvPr>
        </p:nvSpPr>
        <p:spPr>
          <a:xfrm>
            <a:off x="4283968" y="1340768"/>
            <a:ext cx="4177531" cy="4392488"/>
          </a:xfrm>
        </p:spPr>
        <p:txBody>
          <a:bodyPr/>
          <a:lstStyle/>
          <a:p>
            <a:pPr marL="0" indent="0">
              <a:buNone/>
            </a:pPr>
            <a:r>
              <a:rPr lang="en-US" sz="2000" b="0" dirty="0" smtClean="0">
                <a:latin typeface="Calibri" panose="020F0502020204030204" pitchFamily="34" charset="0"/>
              </a:rPr>
              <a:t>Hello! My </a:t>
            </a:r>
            <a:r>
              <a:rPr lang="en-US" sz="2000" b="0" dirty="0">
                <a:latin typeface="Calibri" panose="020F0502020204030204" pitchFamily="34" charset="0"/>
              </a:rPr>
              <a:t>name is David  and I am from the Norah Fry Research Centre at the University of Bristol. Here is my photo:</a:t>
            </a:r>
          </a:p>
          <a:p>
            <a:endParaRPr lang="en-US" sz="1400" dirty="0"/>
          </a:p>
          <a:p>
            <a:endParaRPr lang="en-US" sz="1400" dirty="0"/>
          </a:p>
          <a:p>
            <a:pPr marL="0" indent="0">
              <a:buNone/>
            </a:pPr>
            <a:r>
              <a:rPr lang="en-US" sz="1400" dirty="0"/>
              <a:t> </a:t>
            </a:r>
          </a:p>
          <a:p>
            <a:endParaRPr lang="en-US" sz="1400" dirty="0"/>
          </a:p>
          <a:p>
            <a:endParaRPr lang="en-US" sz="1400" dirty="0"/>
          </a:p>
          <a:p>
            <a:endParaRPr lang="en-US" sz="1400" dirty="0" smtClean="0"/>
          </a:p>
          <a:p>
            <a:endParaRPr lang="en-US" sz="1400" dirty="0"/>
          </a:p>
          <a:p>
            <a:endParaRPr lang="en-US" sz="1400" dirty="0" smtClean="0"/>
          </a:p>
          <a:p>
            <a:endParaRPr lang="en-US" sz="1400" dirty="0"/>
          </a:p>
          <a:p>
            <a:pPr marL="0" indent="0">
              <a:buNone/>
            </a:pPr>
            <a:r>
              <a:rPr lang="en-US" sz="2000" b="0" dirty="0" smtClean="0">
                <a:latin typeface="Calibri" panose="020F0502020204030204" pitchFamily="34" charset="0"/>
              </a:rPr>
              <a:t>I </a:t>
            </a:r>
            <a:r>
              <a:rPr lang="en-US" sz="2000" b="0" dirty="0">
                <a:latin typeface="Calibri" panose="020F0502020204030204" pitchFamily="34" charset="0"/>
              </a:rPr>
              <a:t>am doing a project about young men with Duchenne Muscular Dystrophy.</a:t>
            </a:r>
          </a:p>
          <a:p>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564904"/>
            <a:ext cx="229371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152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going on here – for everyone?</a:t>
            </a:r>
            <a:endParaRPr lang="en-GB" dirty="0"/>
          </a:p>
        </p:txBody>
      </p:sp>
      <p:sp>
        <p:nvSpPr>
          <p:cNvPr id="3" name="Content Placeholder 2"/>
          <p:cNvSpPr>
            <a:spLocks noGrp="1"/>
          </p:cNvSpPr>
          <p:nvPr>
            <p:ph sz="quarter" idx="11"/>
          </p:nvPr>
        </p:nvSpPr>
        <p:spPr>
          <a:xfrm>
            <a:off x="179512" y="1268760"/>
            <a:ext cx="4321051" cy="4031903"/>
          </a:xfrm>
        </p:spPr>
        <p:txBody>
          <a:bodyPr/>
          <a:lstStyle/>
          <a:p>
            <a:r>
              <a:rPr lang="en-GB" b="0" dirty="0" smtClean="0">
                <a:latin typeface="Calibri" panose="020F0502020204030204" pitchFamily="34" charset="0"/>
              </a:rPr>
              <a:t>Am I being a good guest?</a:t>
            </a:r>
          </a:p>
          <a:p>
            <a:r>
              <a:rPr lang="en-GB" b="0" dirty="0" smtClean="0">
                <a:latin typeface="Calibri" panose="020F0502020204030204" pitchFamily="34" charset="0"/>
              </a:rPr>
              <a:t>Is this therapeutic? </a:t>
            </a:r>
          </a:p>
          <a:p>
            <a:r>
              <a:rPr lang="en-GB" b="0" dirty="0" smtClean="0">
                <a:latin typeface="Calibri" panose="020F0502020204030204" pitchFamily="34" charset="0"/>
              </a:rPr>
              <a:t>Do you think it’s what people were expecting?</a:t>
            </a:r>
          </a:p>
          <a:p>
            <a:r>
              <a:rPr lang="en-GB" b="0" dirty="0" smtClean="0">
                <a:latin typeface="Calibri" panose="020F0502020204030204" pitchFamily="34" charset="0"/>
              </a:rPr>
              <a:t>Am I leaving everyone unharmed?</a:t>
            </a:r>
            <a:endParaRPr lang="en-GB" b="0" dirty="0">
              <a:latin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44824"/>
            <a:ext cx="470535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468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25344"/>
          </a:xfrm>
        </p:spPr>
        <p:txBody>
          <a:bodyPr/>
          <a:lstStyle/>
          <a:p>
            <a:pPr algn="l"/>
            <a:r>
              <a:rPr lang="en-GB" sz="1100" b="0" dirty="0" smtClean="0">
                <a:solidFill>
                  <a:schemeClr val="tx1"/>
                </a:solidFill>
              </a:rPr>
              <a:t/>
            </a:r>
            <a:br>
              <a:rPr lang="en-GB" sz="1100" b="0" dirty="0" smtClean="0">
                <a:solidFill>
                  <a:schemeClr val="tx1"/>
                </a:solidFill>
              </a:rPr>
            </a:br>
            <a:r>
              <a:rPr lang="en-GB" sz="1100" b="0" dirty="0">
                <a:solidFill>
                  <a:schemeClr val="tx1"/>
                </a:solidFill>
              </a:rPr>
              <a:t/>
            </a:r>
            <a:br>
              <a:rPr lang="en-GB" sz="1100" b="0" dirty="0">
                <a:solidFill>
                  <a:schemeClr val="tx1"/>
                </a:solidFill>
              </a:rPr>
            </a:br>
            <a:r>
              <a:rPr lang="en-GB" sz="1100" b="0" dirty="0" smtClean="0">
                <a:solidFill>
                  <a:schemeClr val="tx1"/>
                </a:solidFill>
              </a:rPr>
              <a:t/>
            </a:r>
            <a:br>
              <a:rPr lang="en-GB" sz="1100" b="0" dirty="0" smtClean="0">
                <a:solidFill>
                  <a:schemeClr val="tx1"/>
                </a:solidFill>
              </a:rPr>
            </a:br>
            <a:r>
              <a:rPr lang="en-GB" sz="1600" b="0" dirty="0" smtClean="0">
                <a:solidFill>
                  <a:schemeClr val="tx1"/>
                </a:solidFill>
                <a:latin typeface="Calibri" panose="020F0502020204030204" pitchFamily="34" charset="0"/>
              </a:rPr>
              <a:t>Matthew</a:t>
            </a:r>
            <a:r>
              <a:rPr lang="en-GB" sz="1600" b="0" dirty="0">
                <a:solidFill>
                  <a:schemeClr val="tx1"/>
                </a:solidFill>
                <a:latin typeface="Calibri" panose="020F0502020204030204" pitchFamily="34" charset="0"/>
              </a:rPr>
              <a:t>	I’m not sure if it’s like the biggest change.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Mum 	Well it is going to be the biggest …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Well I think probably the biggest change </a:t>
            </a:r>
            <a:r>
              <a:rPr lang="en-GB" sz="1600" b="0" dirty="0" smtClean="0">
                <a:solidFill>
                  <a:schemeClr val="tx1"/>
                </a:solidFill>
                <a:latin typeface="Calibri" panose="020F0502020204030204" pitchFamily="34" charset="0"/>
              </a:rPr>
              <a:t>is </a:t>
            </a:r>
            <a:r>
              <a:rPr lang="en-GB" sz="1600" b="0" dirty="0">
                <a:solidFill>
                  <a:schemeClr val="tx1"/>
                </a:solidFill>
                <a:latin typeface="Calibri" panose="020F0502020204030204" pitchFamily="34" charset="0"/>
              </a:rPr>
              <a:t>going from </a:t>
            </a:r>
            <a:r>
              <a:rPr lang="en-GB" sz="1600" b="0" dirty="0" smtClean="0">
                <a:solidFill>
                  <a:schemeClr val="tx1"/>
                </a:solidFill>
                <a:latin typeface="Calibri" panose="020F0502020204030204" pitchFamily="34" charset="0"/>
              </a:rPr>
              <a:t>being </a:t>
            </a:r>
            <a:r>
              <a:rPr lang="en-GB" sz="1600" b="0" dirty="0">
                <a:solidFill>
                  <a:schemeClr val="tx1"/>
                </a:solidFill>
                <a:latin typeface="Calibri" panose="020F0502020204030204" pitchFamily="34" charset="0"/>
              </a:rPr>
              <a:t>able to walk to being wheelchair </a:t>
            </a:r>
            <a:r>
              <a:rPr lang="en-GB" sz="1600" b="0" dirty="0" smtClean="0">
                <a:solidFill>
                  <a:schemeClr val="tx1"/>
                </a:solidFill>
                <a:latin typeface="Calibri" panose="020F0502020204030204" pitchFamily="34" charset="0"/>
              </a:rPr>
              <a:t>	bound. </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Mum	That all happened … I mean that was a big change, but that happened relatively smoothly</a:t>
            </a:r>
            <a:r>
              <a:rPr lang="en-GB" sz="1600" b="0" dirty="0" smtClean="0">
                <a:solidFill>
                  <a:schemeClr val="tx1"/>
                </a:solidFill>
                <a:latin typeface="Calibri" panose="020F0502020204030204" pitchFamily="34" charset="0"/>
              </a:rPr>
              <a:t>.</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You think?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Dad	You don’t?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Well … well that’s past now, there’s not really that much point talking.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Mum	I mean you accepted all that pretty well.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No it doesn’t matter.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Mum	No well say what you think sorry.  </a:t>
            </a:r>
            <a:r>
              <a:rPr lang="en-GB" sz="1600" b="0" i="1" dirty="0">
                <a:solidFill>
                  <a:schemeClr val="tx1"/>
                </a:solidFill>
                <a:latin typeface="Calibri" panose="020F0502020204030204" pitchFamily="34" charset="0"/>
              </a:rPr>
              <a:t>[To me]</a:t>
            </a:r>
            <a:r>
              <a:rPr lang="en-GB" sz="1600" b="0" dirty="0">
                <a:solidFill>
                  <a:schemeClr val="tx1"/>
                </a:solidFill>
                <a:latin typeface="Calibri" panose="020F0502020204030204" pitchFamily="34" charset="0"/>
              </a:rPr>
              <a:t> </a:t>
            </a:r>
            <a:r>
              <a:rPr lang="en-GB" sz="1600" b="0" dirty="0" smtClean="0">
                <a:solidFill>
                  <a:schemeClr val="tx1"/>
                </a:solidFill>
                <a:latin typeface="Calibri" panose="020F0502020204030204" pitchFamily="34" charset="0"/>
              </a:rPr>
              <a:t>If </a:t>
            </a:r>
            <a:r>
              <a:rPr lang="en-GB" sz="1600" b="0" dirty="0">
                <a:solidFill>
                  <a:schemeClr val="tx1"/>
                </a:solidFill>
                <a:latin typeface="Calibri" panose="020F0502020204030204" pitchFamily="34" charset="0"/>
              </a:rPr>
              <a:t>you’re okay to analyse? C</a:t>
            </a:r>
            <a:r>
              <a:rPr lang="en-GB" sz="1600" b="0" dirty="0" smtClean="0">
                <a:solidFill>
                  <a:schemeClr val="tx1"/>
                </a:solidFill>
                <a:latin typeface="Calibri" panose="020F0502020204030204" pitchFamily="34" charset="0"/>
              </a:rPr>
              <a:t>ould </a:t>
            </a:r>
            <a:r>
              <a:rPr lang="en-GB" sz="1600" b="0" dirty="0">
                <a:solidFill>
                  <a:schemeClr val="tx1"/>
                </a:solidFill>
                <a:latin typeface="Calibri" panose="020F0502020204030204" pitchFamily="34" charset="0"/>
              </a:rPr>
              <a:t>help us </a:t>
            </a:r>
            <a:r>
              <a:rPr lang="en-GB" sz="1600" b="0" dirty="0" smtClean="0">
                <a:solidFill>
                  <a:schemeClr val="tx1"/>
                </a:solidFill>
                <a:latin typeface="Calibri" panose="020F0502020204030204" pitchFamily="34" charset="0"/>
              </a:rPr>
              <a:t>discuss  this?</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I	No it’s a good point though isn’t it that </a:t>
            </a:r>
            <a:r>
              <a:rPr lang="en-GB" sz="1600" b="0" dirty="0" smtClean="0">
                <a:solidFill>
                  <a:schemeClr val="tx1"/>
                </a:solidFill>
                <a:latin typeface="Calibri" panose="020F0502020204030204" pitchFamily="34" charset="0"/>
              </a:rPr>
              <a:t>people </a:t>
            </a:r>
            <a:r>
              <a:rPr lang="en-GB" sz="1600" b="0" dirty="0">
                <a:solidFill>
                  <a:schemeClr val="tx1"/>
                </a:solidFill>
                <a:latin typeface="Calibri" panose="020F0502020204030204" pitchFamily="34" charset="0"/>
              </a:rPr>
              <a:t>can have quite different views </a:t>
            </a:r>
            <a:r>
              <a:rPr lang="en-GB" sz="1600" b="0" dirty="0" smtClean="0">
                <a:solidFill>
                  <a:schemeClr val="tx1"/>
                </a:solidFill>
                <a:latin typeface="Calibri" panose="020F0502020204030204" pitchFamily="34" charset="0"/>
              </a:rPr>
              <a:t>	about….  </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I mean it is a big change.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I	And then yeah, obviously you’re the one who experienced these changes most directly aren’t </a:t>
            </a:r>
            <a:r>
              <a:rPr lang="en-GB" sz="1600" b="0" dirty="0" smtClean="0">
                <a:solidFill>
                  <a:schemeClr val="tx1"/>
                </a:solidFill>
                <a:latin typeface="Calibri" panose="020F0502020204030204" pitchFamily="34" charset="0"/>
              </a:rPr>
              <a:t>	you</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Matthew	No well … cos still going to university is still a massive change but … well I think it’s probably </a:t>
            </a:r>
            <a:r>
              <a:rPr lang="en-GB" sz="1600" b="0" dirty="0" smtClean="0">
                <a:solidFill>
                  <a:schemeClr val="tx1"/>
                </a:solidFill>
                <a:latin typeface="Calibri" panose="020F0502020204030204" pitchFamily="34" charset="0"/>
              </a:rPr>
              <a:t>	logistically </a:t>
            </a:r>
            <a:r>
              <a:rPr lang="en-GB" sz="1600" b="0" dirty="0">
                <a:solidFill>
                  <a:schemeClr val="tx1"/>
                </a:solidFill>
                <a:latin typeface="Calibri" panose="020F0502020204030204" pitchFamily="34" charset="0"/>
              </a:rPr>
              <a:t>the </a:t>
            </a:r>
            <a:r>
              <a:rPr lang="en-GB" sz="1600" b="0" dirty="0" smtClean="0">
                <a:solidFill>
                  <a:schemeClr val="tx1"/>
                </a:solidFill>
                <a:latin typeface="Calibri" panose="020F0502020204030204" pitchFamily="34" charset="0"/>
              </a:rPr>
              <a:t>biggest </a:t>
            </a:r>
            <a:r>
              <a:rPr lang="en-GB" sz="1600" b="0" dirty="0">
                <a:solidFill>
                  <a:schemeClr val="tx1"/>
                </a:solidFill>
                <a:latin typeface="Calibri" panose="020F0502020204030204" pitchFamily="34" charset="0"/>
              </a:rPr>
              <a:t>change.  </a:t>
            </a:r>
            <a:r>
              <a:rPr lang="en-GB" sz="1600" b="0" dirty="0" smtClean="0">
                <a:solidFill>
                  <a:schemeClr val="tx1"/>
                </a:solidFill>
                <a:latin typeface="Calibri" panose="020F0502020204030204" pitchFamily="34" charset="0"/>
              </a:rPr>
              <a:t>But </a:t>
            </a:r>
            <a:r>
              <a:rPr lang="en-GB" sz="1600" b="0" dirty="0">
                <a:solidFill>
                  <a:schemeClr val="tx1"/>
                </a:solidFill>
                <a:latin typeface="Calibri" panose="020F0502020204030204" pitchFamily="34" charset="0"/>
              </a:rPr>
              <a:t>probably the biggest emotional change would probably be </a:t>
            </a:r>
            <a:r>
              <a:rPr lang="en-GB" sz="1600" b="0" dirty="0" smtClean="0">
                <a:solidFill>
                  <a:schemeClr val="tx1"/>
                </a:solidFill>
                <a:latin typeface="Calibri" panose="020F0502020204030204" pitchFamily="34" charset="0"/>
              </a:rPr>
              <a:t>	from </a:t>
            </a:r>
            <a:r>
              <a:rPr lang="en-GB" sz="1600" b="0" dirty="0">
                <a:solidFill>
                  <a:schemeClr val="tx1"/>
                </a:solidFill>
                <a:latin typeface="Calibri" panose="020F0502020204030204" pitchFamily="34" charset="0"/>
              </a:rPr>
              <a:t>going to  </a:t>
            </a:r>
            <a:r>
              <a:rPr lang="en-GB" sz="1600" b="0" dirty="0" smtClean="0">
                <a:solidFill>
                  <a:schemeClr val="tx1"/>
                </a:solidFill>
                <a:latin typeface="Calibri" panose="020F0502020204030204" pitchFamily="34" charset="0"/>
              </a:rPr>
              <a:t>walking  to </a:t>
            </a:r>
            <a:r>
              <a:rPr lang="en-GB" sz="1600" b="0" dirty="0">
                <a:solidFill>
                  <a:schemeClr val="tx1"/>
                </a:solidFill>
                <a:latin typeface="Calibri" panose="020F0502020204030204" pitchFamily="34" charset="0"/>
              </a:rPr>
              <a:t>being wheelchair bound.  So it really </a:t>
            </a:r>
            <a:r>
              <a:rPr lang="en-GB" sz="1600" b="0" dirty="0" smtClean="0">
                <a:solidFill>
                  <a:schemeClr val="tx1"/>
                </a:solidFill>
                <a:latin typeface="Calibri" panose="020F0502020204030204" pitchFamily="34" charset="0"/>
              </a:rPr>
              <a:t>depends </a:t>
            </a:r>
            <a:r>
              <a:rPr lang="en-GB" sz="1600" b="0" dirty="0">
                <a:solidFill>
                  <a:schemeClr val="tx1"/>
                </a:solidFill>
                <a:latin typeface="Calibri" panose="020F0502020204030204" pitchFamily="34" charset="0"/>
              </a:rPr>
              <a:t>on what way you look at </a:t>
            </a:r>
            <a:r>
              <a:rPr lang="en-GB" sz="1600" b="0" dirty="0" smtClean="0">
                <a:solidFill>
                  <a:schemeClr val="tx1"/>
                </a:solidFill>
                <a:latin typeface="Calibri" panose="020F0502020204030204" pitchFamily="34" charset="0"/>
              </a:rPr>
              <a:t>	it</a:t>
            </a:r>
            <a:r>
              <a:rPr lang="en-GB" sz="1600" b="0" dirty="0">
                <a:solidFill>
                  <a:schemeClr val="tx1"/>
                </a:solidFill>
                <a:latin typeface="Calibri" panose="020F0502020204030204" pitchFamily="34" charset="0"/>
              </a:rPr>
              <a:t>.   </a:t>
            </a:r>
            <a:br>
              <a:rPr lang="en-GB" sz="1600" b="0" dirty="0">
                <a:solidFill>
                  <a:schemeClr val="tx1"/>
                </a:solidFill>
                <a:latin typeface="Calibri" panose="020F0502020204030204" pitchFamily="34" charset="0"/>
              </a:rPr>
            </a:br>
            <a:r>
              <a:rPr lang="en-GB" sz="1600" b="0" dirty="0">
                <a:solidFill>
                  <a:schemeClr val="tx1"/>
                </a:solidFill>
                <a:latin typeface="Calibri" panose="020F0502020204030204" pitchFamily="34" charset="0"/>
              </a:rPr>
              <a:t>Mum	But it was a gradual thing.  I </a:t>
            </a:r>
            <a:r>
              <a:rPr lang="en-GB" sz="1600" b="0" dirty="0" smtClean="0">
                <a:solidFill>
                  <a:schemeClr val="tx1"/>
                </a:solidFill>
                <a:latin typeface="Calibri" panose="020F0502020204030204" pitchFamily="34" charset="0"/>
              </a:rPr>
              <a:t>mean we </a:t>
            </a:r>
            <a:r>
              <a:rPr lang="en-GB" sz="1600" b="0" dirty="0">
                <a:solidFill>
                  <a:schemeClr val="tx1"/>
                </a:solidFill>
                <a:latin typeface="Calibri" panose="020F0502020204030204" pitchFamily="34" charset="0"/>
              </a:rPr>
              <a:t>went through the call- … </a:t>
            </a:r>
            <a:r>
              <a:rPr lang="en-GB" sz="1600" b="0" dirty="0" smtClean="0">
                <a:solidFill>
                  <a:schemeClr val="tx1"/>
                </a:solidFill>
                <a:latin typeface="Calibri" panose="020F0502020204030204" pitchFamily="34" charset="0"/>
              </a:rPr>
              <a:t>well </a:t>
            </a:r>
            <a:r>
              <a:rPr lang="en-GB" sz="1600" b="0" dirty="0">
                <a:solidFill>
                  <a:schemeClr val="tx1"/>
                </a:solidFill>
                <a:latin typeface="Calibri" panose="020F0502020204030204" pitchFamily="34" charset="0"/>
              </a:rPr>
              <a:t>Matthew </a:t>
            </a:r>
            <a:r>
              <a:rPr lang="en-GB" sz="1600" b="0" dirty="0" smtClean="0">
                <a:solidFill>
                  <a:schemeClr val="tx1"/>
                </a:solidFill>
                <a:latin typeface="Calibri" panose="020F0502020204030204" pitchFamily="34" charset="0"/>
              </a:rPr>
              <a:t>went </a:t>
            </a:r>
            <a:r>
              <a:rPr lang="en-GB" sz="1600" b="0" dirty="0">
                <a:solidFill>
                  <a:schemeClr val="tx1"/>
                </a:solidFill>
                <a:latin typeface="Calibri" panose="020F0502020204030204" pitchFamily="34" charset="0"/>
              </a:rPr>
              <a:t>through the </a:t>
            </a:r>
            <a:r>
              <a:rPr lang="en-GB" sz="1600" b="0" dirty="0" smtClean="0">
                <a:solidFill>
                  <a:schemeClr val="tx1"/>
                </a:solidFill>
                <a:latin typeface="Calibri" panose="020F0502020204030204" pitchFamily="34" charset="0"/>
              </a:rPr>
              <a:t>	calliper </a:t>
            </a:r>
            <a:r>
              <a:rPr lang="en-GB" sz="1600" b="0" dirty="0">
                <a:solidFill>
                  <a:schemeClr val="tx1"/>
                </a:solidFill>
                <a:latin typeface="Calibri" panose="020F0502020204030204" pitchFamily="34" charset="0"/>
              </a:rPr>
              <a:t>stage, and that was horrific.  </a:t>
            </a:r>
            <a:r>
              <a:rPr lang="en-GB" sz="1600" b="0" dirty="0" smtClean="0">
                <a:solidFill>
                  <a:schemeClr val="tx1"/>
                </a:solidFill>
                <a:latin typeface="Calibri" panose="020F0502020204030204" pitchFamily="34" charset="0"/>
              </a:rPr>
              <a:t>If </a:t>
            </a:r>
            <a:r>
              <a:rPr lang="en-GB" sz="1600" b="0" dirty="0">
                <a:solidFill>
                  <a:schemeClr val="tx1"/>
                </a:solidFill>
                <a:latin typeface="Calibri" panose="020F0502020204030204" pitchFamily="34" charset="0"/>
              </a:rPr>
              <a:t>there was any phase or </a:t>
            </a:r>
            <a:r>
              <a:rPr lang="en-GB" sz="1600" b="0" dirty="0" smtClean="0">
                <a:solidFill>
                  <a:schemeClr val="tx1"/>
                </a:solidFill>
                <a:latin typeface="Calibri" panose="020F0502020204030204" pitchFamily="34" charset="0"/>
              </a:rPr>
              <a:t>anything </a:t>
            </a:r>
            <a:r>
              <a:rPr lang="en-GB" sz="1600" b="0" dirty="0">
                <a:solidFill>
                  <a:schemeClr val="tx1"/>
                </a:solidFill>
                <a:latin typeface="Calibri" panose="020F0502020204030204" pitchFamily="34" charset="0"/>
              </a:rPr>
              <a:t>throughout all his </a:t>
            </a:r>
            <a:r>
              <a:rPr lang="en-GB" sz="1600" b="0" dirty="0" smtClean="0">
                <a:solidFill>
                  <a:schemeClr val="tx1"/>
                </a:solidFill>
                <a:latin typeface="Calibri" panose="020F0502020204030204" pitchFamily="34" charset="0"/>
              </a:rPr>
              <a:t>	treatments </a:t>
            </a:r>
            <a:r>
              <a:rPr lang="en-GB" sz="1600" b="0" dirty="0">
                <a:solidFill>
                  <a:schemeClr val="tx1"/>
                </a:solidFill>
                <a:latin typeface="Calibri" panose="020F0502020204030204" pitchFamily="34" charset="0"/>
              </a:rPr>
              <a:t>that we wouldn’t </a:t>
            </a:r>
            <a:r>
              <a:rPr lang="en-GB" sz="1600" b="0" dirty="0" smtClean="0">
                <a:solidFill>
                  <a:schemeClr val="tx1"/>
                </a:solidFill>
                <a:latin typeface="Calibri" panose="020F0502020204030204" pitchFamily="34" charset="0"/>
              </a:rPr>
              <a:t>do </a:t>
            </a:r>
            <a:r>
              <a:rPr lang="en-GB" sz="1600" b="0" dirty="0">
                <a:solidFill>
                  <a:schemeClr val="tx1"/>
                </a:solidFill>
                <a:latin typeface="Calibri" panose="020F0502020204030204" pitchFamily="34" charset="0"/>
              </a:rPr>
              <a:t>… or </a:t>
            </a:r>
            <a:r>
              <a:rPr lang="en-GB" sz="1600" b="0" dirty="0" smtClean="0">
                <a:solidFill>
                  <a:schemeClr val="tx1"/>
                </a:solidFill>
                <a:latin typeface="Calibri" panose="020F0502020204030204" pitchFamily="34" charset="0"/>
              </a:rPr>
              <a:t>as </a:t>
            </a:r>
            <a:r>
              <a:rPr lang="en-GB" sz="1600" b="0" dirty="0">
                <a:solidFill>
                  <a:schemeClr val="tx1"/>
                </a:solidFill>
                <a:latin typeface="Calibri" panose="020F0502020204030204" pitchFamily="34" charset="0"/>
              </a:rPr>
              <a:t>a mum I wouldn’t want to do </a:t>
            </a:r>
            <a:r>
              <a:rPr lang="en-GB" sz="1600" b="0" dirty="0" smtClean="0">
                <a:solidFill>
                  <a:schemeClr val="tx1"/>
                </a:solidFill>
                <a:latin typeface="Calibri" panose="020F0502020204030204" pitchFamily="34" charset="0"/>
              </a:rPr>
              <a:t>… </a:t>
            </a:r>
            <a:r>
              <a:rPr lang="en-GB" sz="1600" b="0" dirty="0">
                <a:solidFill>
                  <a:schemeClr val="tx1"/>
                </a:solidFill>
                <a:latin typeface="Calibri" panose="020F0502020204030204" pitchFamily="34" charset="0"/>
              </a:rPr>
              <a:t>is go through that.  That </a:t>
            </a:r>
            <a:r>
              <a:rPr lang="en-GB" sz="1600" b="0" dirty="0" smtClean="0">
                <a:solidFill>
                  <a:schemeClr val="tx1"/>
                </a:solidFill>
                <a:latin typeface="Calibri" panose="020F0502020204030204" pitchFamily="34" charset="0"/>
              </a:rPr>
              <a:t>	was really</a:t>
            </a:r>
            <a:r>
              <a:rPr lang="en-GB" sz="1600" b="0" dirty="0">
                <a:solidFill>
                  <a:schemeClr val="tx1"/>
                </a:solidFill>
                <a:latin typeface="Calibri" panose="020F0502020204030204" pitchFamily="34" charset="0"/>
              </a:rPr>
              <a:t>, </a:t>
            </a:r>
            <a:r>
              <a:rPr lang="en-GB" sz="1600" b="0" dirty="0" smtClean="0">
                <a:solidFill>
                  <a:schemeClr val="tx1"/>
                </a:solidFill>
                <a:latin typeface="Calibri" panose="020F0502020204030204" pitchFamily="34" charset="0"/>
              </a:rPr>
              <a:t>really </a:t>
            </a:r>
            <a:r>
              <a:rPr lang="en-GB" sz="1600" b="0" dirty="0">
                <a:solidFill>
                  <a:schemeClr val="tx1"/>
                </a:solidFill>
                <a:latin typeface="Calibri" panose="020F0502020204030204" pitchFamily="34" charset="0"/>
              </a:rPr>
              <a:t>hard.  </a:t>
            </a:r>
            <a:r>
              <a:rPr lang="en-GB" sz="1600" b="0" dirty="0" smtClean="0">
                <a:solidFill>
                  <a:schemeClr val="tx1"/>
                </a:solidFill>
                <a:latin typeface="Calibri" panose="020F0502020204030204" pitchFamily="34" charset="0"/>
              </a:rPr>
              <a:t>And </a:t>
            </a:r>
            <a:r>
              <a:rPr lang="en-GB" sz="1600" b="0" dirty="0">
                <a:solidFill>
                  <a:schemeClr val="tx1"/>
                </a:solidFill>
                <a:latin typeface="Calibri" panose="020F0502020204030204" pitchFamily="34" charset="0"/>
              </a:rPr>
              <a:t>I think </a:t>
            </a:r>
            <a:r>
              <a:rPr lang="en-GB" sz="1600" b="0" dirty="0" smtClean="0">
                <a:solidFill>
                  <a:schemeClr val="tx1"/>
                </a:solidFill>
                <a:latin typeface="Calibri" panose="020F0502020204030204" pitchFamily="34" charset="0"/>
              </a:rPr>
              <a:t>that </a:t>
            </a:r>
            <a:r>
              <a:rPr lang="en-GB" sz="1600" b="0" dirty="0">
                <a:solidFill>
                  <a:schemeClr val="tx1"/>
                </a:solidFill>
                <a:latin typeface="Calibri" panose="020F0502020204030204" pitchFamily="34" charset="0"/>
              </a:rPr>
              <a:t>was </a:t>
            </a:r>
            <a:r>
              <a:rPr lang="en-GB" sz="1600" b="0" dirty="0" smtClean="0">
                <a:solidFill>
                  <a:schemeClr val="tx1"/>
                </a:solidFill>
                <a:latin typeface="Calibri" panose="020F0502020204030204" pitchFamily="34" charset="0"/>
              </a:rPr>
              <a:t>harder </a:t>
            </a:r>
            <a:r>
              <a:rPr lang="en-GB" sz="1600" b="0" dirty="0">
                <a:solidFill>
                  <a:schemeClr val="tx1"/>
                </a:solidFill>
                <a:latin typeface="Calibri" panose="020F0502020204030204" pitchFamily="34" charset="0"/>
              </a:rPr>
              <a:t>than actually going  </a:t>
            </a:r>
            <a:r>
              <a:rPr lang="en-GB" sz="1600" b="0" dirty="0" smtClean="0">
                <a:solidFill>
                  <a:schemeClr val="tx1"/>
                </a:solidFill>
                <a:latin typeface="Calibri" panose="020F0502020204030204" pitchFamily="34" charset="0"/>
              </a:rPr>
              <a:t>into </a:t>
            </a:r>
            <a:r>
              <a:rPr lang="en-GB" sz="1600" b="0" dirty="0">
                <a:solidFill>
                  <a:schemeClr val="tx1"/>
                </a:solidFill>
                <a:latin typeface="Calibri" panose="020F0502020204030204" pitchFamily="34" charset="0"/>
              </a:rPr>
              <a:t>the chair.   </a:t>
            </a:r>
            <a:br>
              <a:rPr lang="en-GB" sz="1600" b="0" dirty="0">
                <a:solidFill>
                  <a:schemeClr val="tx1"/>
                </a:solidFill>
                <a:latin typeface="Calibri" panose="020F0502020204030204" pitchFamily="34" charset="0"/>
              </a:rPr>
            </a:br>
            <a:r>
              <a:rPr lang="en-GB" sz="1600" b="0" dirty="0" smtClean="0">
                <a:solidFill>
                  <a:schemeClr val="tx1"/>
                </a:solidFill>
                <a:latin typeface="Calibri" panose="020F0502020204030204" pitchFamily="34" charset="0"/>
              </a:rPr>
              <a:t>Matthew</a:t>
            </a:r>
            <a:r>
              <a:rPr lang="en-GB" sz="1600" b="0" dirty="0">
                <a:solidFill>
                  <a:schemeClr val="tx1"/>
                </a:solidFill>
                <a:latin typeface="Calibri" panose="020F0502020204030204" pitchFamily="34" charset="0"/>
              </a:rPr>
              <a:t>	Okay.   </a:t>
            </a:r>
            <a:r>
              <a:rPr lang="en-GB" sz="1400" b="0" dirty="0">
                <a:solidFill>
                  <a:schemeClr val="tx1"/>
                </a:solidFill>
                <a:latin typeface="Calibri" panose="020F0502020204030204" pitchFamily="34" charset="0"/>
              </a:rPr>
              <a:t/>
            </a:r>
            <a:br>
              <a:rPr lang="en-GB" sz="1400" b="0" dirty="0">
                <a:solidFill>
                  <a:schemeClr val="tx1"/>
                </a:solidFill>
                <a:latin typeface="Calibri" panose="020F0502020204030204" pitchFamily="34" charset="0"/>
              </a:rPr>
            </a:br>
            <a:r>
              <a:rPr lang="en-GB" dirty="0"/>
              <a:t> </a:t>
            </a:r>
            <a:br>
              <a:rPr lang="en-GB" dirty="0"/>
            </a:br>
            <a:endParaRPr lang="en-GB" dirty="0"/>
          </a:p>
        </p:txBody>
      </p:sp>
    </p:spTree>
    <p:extLst>
      <p:ext uri="{BB962C8B-B14F-4D97-AF65-F5344CB8AC3E}">
        <p14:creationId xmlns:p14="http://schemas.microsoft.com/office/powerpoint/2010/main" val="273244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1200" y="342900"/>
            <a:ext cx="7772400" cy="853852"/>
          </a:xfrm>
        </p:spPr>
        <p:txBody>
          <a:bodyPr/>
          <a:lstStyle/>
          <a:p>
            <a:r>
              <a:rPr lang="en-GB" dirty="0" smtClean="0"/>
              <a:t>Endings</a:t>
            </a:r>
            <a:endParaRPr lang="en-GB" dirty="0"/>
          </a:p>
        </p:txBody>
      </p:sp>
      <p:sp>
        <p:nvSpPr>
          <p:cNvPr id="9" name="TextBox 8"/>
          <p:cNvSpPr txBox="1"/>
          <p:nvPr/>
        </p:nvSpPr>
        <p:spPr>
          <a:xfrm>
            <a:off x="395536" y="1196752"/>
            <a:ext cx="8496944" cy="4524315"/>
          </a:xfrm>
          <a:prstGeom prst="rect">
            <a:avLst/>
          </a:prstGeom>
          <a:noFill/>
        </p:spPr>
        <p:txBody>
          <a:bodyPr wrap="square" rtlCol="0">
            <a:spAutoFit/>
          </a:bodyPr>
          <a:lstStyle/>
          <a:p>
            <a:r>
              <a:rPr lang="en-GB" sz="2400" b="0" dirty="0">
                <a:latin typeface="Calibri" panose="020F0502020204030204" pitchFamily="34" charset="0"/>
              </a:rPr>
              <a:t>I	I’m very conscious of the time so thank you very much 	for taking part and speaking about a really wide range of 	topics with me and … it’s really … it’s good to hear 	everybody’s views as well, even when they’re different 	and when they’re similar.  That’s really helpful so thanks 	very much indeed. There’s a compulsory gift voucher for 	everybody who takes part, and it’s one of those high 	street gift vouchers that it’s like for lots of different 	stores.  	So … thank you very much.  </a:t>
            </a:r>
            <a:endParaRPr lang="en-GB" sz="1200" b="0" dirty="0">
              <a:latin typeface="Calibri" panose="020F0502020204030204" pitchFamily="34" charset="0"/>
            </a:endParaRPr>
          </a:p>
          <a:p>
            <a:r>
              <a:rPr lang="en-GB" sz="1200" b="0" dirty="0">
                <a:latin typeface="Calibri" panose="020F0502020204030204" pitchFamily="34" charset="0"/>
              </a:rPr>
              <a:t> </a:t>
            </a:r>
          </a:p>
          <a:p>
            <a:r>
              <a:rPr lang="en-GB" sz="2400" b="0" dirty="0">
                <a:latin typeface="Calibri" panose="020F0502020204030204" pitchFamily="34" charset="0"/>
              </a:rPr>
              <a:t>Mum	Oh thank you.  Oh do we get one as well? </a:t>
            </a:r>
            <a:endParaRPr lang="en-GB" sz="1200" b="0" dirty="0">
              <a:latin typeface="Calibri" panose="020F0502020204030204" pitchFamily="34" charset="0"/>
            </a:endParaRPr>
          </a:p>
          <a:p>
            <a:r>
              <a:rPr lang="en-GB" sz="1200" b="0" dirty="0">
                <a:latin typeface="Calibri" panose="020F0502020204030204" pitchFamily="34" charset="0"/>
              </a:rPr>
              <a:t> </a:t>
            </a:r>
          </a:p>
          <a:p>
            <a:r>
              <a:rPr lang="en-GB" sz="2400" b="0" dirty="0">
                <a:latin typeface="Calibri" panose="020F0502020204030204" pitchFamily="34" charset="0"/>
              </a:rPr>
              <a:t>I	You do.  Yeah, yeah, everyone.  </a:t>
            </a:r>
          </a:p>
        </p:txBody>
      </p:sp>
    </p:spTree>
    <p:extLst>
      <p:ext uri="{BB962C8B-B14F-4D97-AF65-F5344CB8AC3E}">
        <p14:creationId xmlns:p14="http://schemas.microsoft.com/office/powerpoint/2010/main" val="1156207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800" b="1" i="0" u="none" strike="noStrike" cap="none" normalizeH="0" baseline="0" smtClean="0">
            <a:ln>
              <a:noFill/>
            </a:ln>
            <a:solidFill>
              <a:schemeClr val="tx1"/>
            </a:solidFill>
            <a:effectLst/>
            <a:latin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800" b="1" i="0" u="none" strike="noStrike" cap="none" normalizeH="0" baseline="0" smtClean="0">
            <a:ln>
              <a:noFill/>
            </a:ln>
            <a:solidFill>
              <a:schemeClr val="tx1"/>
            </a:solidFill>
            <a:effectLst/>
            <a:latin typeface="Arial Unicode MS"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7234</TotalTime>
  <Words>503</Words>
  <Application>Microsoft Office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 Unicode MS</vt:lpstr>
      <vt:lpstr>Arial</vt:lpstr>
      <vt:lpstr>Calibri</vt:lpstr>
      <vt:lpstr>Times New Roman</vt:lpstr>
      <vt:lpstr>Default Design</vt:lpstr>
      <vt:lpstr>Who says what, where, why and how? Doing real world research with disabled children, young people and their families. </vt:lpstr>
      <vt:lpstr>Recent history of childhood disability research in the social sciences</vt:lpstr>
      <vt:lpstr>Being a good guest</vt:lpstr>
      <vt:lpstr>Research or therapy?</vt:lpstr>
      <vt:lpstr> Satisfying ethics</vt:lpstr>
      <vt:lpstr>Innocuous information and informed consent</vt:lpstr>
      <vt:lpstr>What’s going on here – for everyone?</vt:lpstr>
      <vt:lpstr>   Matthew I’m not sure if it’s like the biggest change.    Mum  Well it is going to be the biggest …   Matthew Well I think probably the biggest change is going from being able to walk to being wheelchair  bound.   Mum That all happened … I mean that was a big change, but that happened relatively smoothly.  Matthew You think?    Dad You don’t?    Matthew Well … well that’s past now, there’s not really that much point talking.    Mum I mean you accepted all that pretty well.    Matthew No it doesn’t matter.    Mum No well say what you think sorry.  [To me] If you’re okay to analyse? Could help us discuss  this?  I No it’s a good point though isn’t it that people can have quite different views  about….    Matthew I mean it is a big change.    I And then yeah, obviously you’re the one who experienced these changes most directly aren’t  you?    Matthew No well … cos still going to university is still a massive change but … well I think it’s probably  logistically the biggest change.  But probably the biggest emotional change would probably be  from going to  walking  to being wheelchair bound.  So it really depends on what way you look at  it.    Mum But it was a gradual thing.  I mean we went through the call- … well Matthew went through the  calliper stage, and that was horrific.  If there was any phase or anything throughout all his  treatments that we wouldn’t do … or as a mum I wouldn’t want to do … is go through that.  That  was really, really hard.  And I think that was harder than actually going  into the chair.    Matthew Okay.      </vt:lpstr>
      <vt:lpstr>Endings</vt:lpstr>
      <vt:lpstr>Reflections</vt:lpstr>
      <vt:lpstr>References</vt:lpstr>
    </vt:vector>
  </TitlesOfParts>
  <Company>University of Bristol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mhsafc</dc:creator>
  <cp:lastModifiedBy>DWF Abbott</cp:lastModifiedBy>
  <cp:revision>271</cp:revision>
  <cp:lastPrinted>2014-06-09T08:34:09Z</cp:lastPrinted>
  <dcterms:created xsi:type="dcterms:W3CDTF">2013-03-10T15:25:36Z</dcterms:created>
  <dcterms:modified xsi:type="dcterms:W3CDTF">2017-03-06T11:40:48Z</dcterms:modified>
</cp:coreProperties>
</file>